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5"/>
  </p:notesMasterIdLst>
  <p:sldIdLst>
    <p:sldId id="295" r:id="rId2"/>
    <p:sldId id="296" r:id="rId3"/>
    <p:sldId id="261" r:id="rId4"/>
    <p:sldId id="333" r:id="rId5"/>
    <p:sldId id="334" r:id="rId6"/>
    <p:sldId id="297" r:id="rId7"/>
    <p:sldId id="298" r:id="rId8"/>
    <p:sldId id="299" r:id="rId9"/>
    <p:sldId id="300" r:id="rId10"/>
    <p:sldId id="301" r:id="rId11"/>
    <p:sldId id="302" r:id="rId12"/>
    <p:sldId id="303" r:id="rId13"/>
    <p:sldId id="304" r:id="rId14"/>
    <p:sldId id="305" r:id="rId15"/>
    <p:sldId id="307" r:id="rId16"/>
    <p:sldId id="308" r:id="rId17"/>
    <p:sldId id="313" r:id="rId18"/>
    <p:sldId id="353" r:id="rId19"/>
    <p:sldId id="314" r:id="rId20"/>
    <p:sldId id="335" r:id="rId21"/>
    <p:sldId id="336" r:id="rId22"/>
    <p:sldId id="337" r:id="rId23"/>
    <p:sldId id="338" r:id="rId24"/>
    <p:sldId id="340"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32" r:id="rId41"/>
    <p:sldId id="358" r:id="rId42"/>
    <p:sldId id="357" r:id="rId43"/>
    <p:sldId id="354" r:id="rId44"/>
    <p:sldId id="355" r:id="rId45"/>
    <p:sldId id="359" r:id="rId46"/>
    <p:sldId id="363" r:id="rId47"/>
    <p:sldId id="351" r:id="rId48"/>
    <p:sldId id="365" r:id="rId49"/>
    <p:sldId id="369" r:id="rId50"/>
    <p:sldId id="370" r:id="rId51"/>
    <p:sldId id="366" r:id="rId52"/>
    <p:sldId id="367" r:id="rId53"/>
    <p:sldId id="368" r:id="rId54"/>
  </p:sldIdLst>
  <p:sldSz cx="9144000" cy="5143500" type="screen16x9"/>
  <p:notesSz cx="6858000" cy="9144000"/>
  <p:embeddedFontLst>
    <p:embeddedFont>
      <p:font typeface="Inria Sans Light" panose="020B0604020202020204" charset="0"/>
      <p:regular r:id="rId56"/>
      <p:bold r:id="rId57"/>
      <p:italic r:id="rId58"/>
      <p:boldItalic r:id="rId59"/>
    </p:embeddedFont>
    <p:embeddedFont>
      <p:font typeface="Saira SemiCondensed Medium" panose="020B0604020202020204" charset="0"/>
      <p:regular r:id="rId60"/>
      <p:bold r:id="rId61"/>
    </p:embeddedFont>
    <p:embeddedFont>
      <p:font typeface="Titillium Web" panose="020B0604020202020204"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Tahoma" panose="020B0604030504040204" pitchFamily="3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snapToGrid="0" showGuides="1">
      <p:cViewPr varScale="1">
        <p:scale>
          <a:sx n="92" d="100"/>
          <a:sy n="92" d="100"/>
        </p:scale>
        <p:origin x="702"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677924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9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30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D45E24-FCB0-41AE-B932-EEAC91790918}"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97AFA4-98C7-4916-9B69-0BAD226ACD94}" type="slidenum">
              <a:rPr lang="en-US" smtClean="0"/>
              <a:t>‹#›</a:t>
            </a:fld>
            <a:endParaRPr lang="en-US"/>
          </a:p>
        </p:txBody>
      </p:sp>
    </p:spTree>
    <p:extLst>
      <p:ext uri="{BB962C8B-B14F-4D97-AF65-F5344CB8AC3E}">
        <p14:creationId xmlns:p14="http://schemas.microsoft.com/office/powerpoint/2010/main" val="2858422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093" y="285979"/>
            <a:ext cx="8895907" cy="1102178"/>
          </a:xfrm>
        </p:spPr>
        <p:txBody>
          <a:bodyPr>
            <a:noAutofit/>
          </a:bodyPr>
          <a:lstStyle/>
          <a:p>
            <a:pPr algn="ctr"/>
            <a:r>
              <a:rPr lang="en-US" sz="2250" b="1" dirty="0">
                <a:latin typeface="Times New Roman" panose="02020603050405020304" pitchFamily="18" charset="0"/>
                <a:cs typeface="Times New Roman" panose="02020603050405020304" pitchFamily="18" charset="0"/>
              </a:rPr>
              <a:t>TRƯỜNG ĐẠI HỌC CÔNG NGHIỆP </a:t>
            </a:r>
            <a:r>
              <a:rPr lang="en-US" sz="2250" b="1">
                <a:latin typeface="Times New Roman" panose="02020603050405020304" pitchFamily="18" charset="0"/>
                <a:cs typeface="Times New Roman" panose="02020603050405020304" pitchFamily="18" charset="0"/>
              </a:rPr>
              <a:t>THỰC PHẨM TPHCM</a:t>
            </a:r>
            <a:r>
              <a:rPr lang="en-US" sz="2250" b="1" dirty="0">
                <a:latin typeface="Times New Roman" panose="02020603050405020304" pitchFamily="18" charset="0"/>
                <a:cs typeface="Times New Roman" panose="02020603050405020304" pitchFamily="18" charset="0"/>
              </a:rPr>
              <a:t/>
            </a:r>
            <a:br>
              <a:rPr lang="en-US" sz="2250" b="1" dirty="0">
                <a:latin typeface="Times New Roman" panose="02020603050405020304" pitchFamily="18" charset="0"/>
                <a:cs typeface="Times New Roman" panose="02020603050405020304" pitchFamily="18" charset="0"/>
              </a:rPr>
            </a:br>
            <a:r>
              <a:rPr lang="en-US" sz="2250" b="1" dirty="0">
                <a:latin typeface="Times New Roman" panose="02020603050405020304" pitchFamily="18" charset="0"/>
                <a:cs typeface="Times New Roman" panose="02020603050405020304" pitchFamily="18" charset="0"/>
              </a:rPr>
              <a:t>KHOA CÔNG NGHỆ THÔNG TIN</a:t>
            </a:r>
            <a:endParaRPr lang="vi-VN" sz="2250" b="1" dirty="0">
              <a:latin typeface="Times New Roman" panose="02020603050405020304" pitchFamily="18" charset="0"/>
              <a:cs typeface="Times New Roman" panose="02020603050405020304" pitchFamily="18" charset="0"/>
            </a:endParaRP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6455" y="1699055"/>
            <a:ext cx="1231089" cy="1123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p:cNvSpPr txBox="1"/>
          <p:nvPr/>
        </p:nvSpPr>
        <p:spPr>
          <a:xfrm>
            <a:off x="775606" y="3545967"/>
            <a:ext cx="7592785" cy="1131079"/>
          </a:xfrm>
          <a:prstGeom prst="rect">
            <a:avLst/>
          </a:prstGeom>
          <a:noFill/>
        </p:spPr>
        <p:txBody>
          <a:bodyPr wrap="square" rtlCol="0">
            <a:spAutoFit/>
          </a:bodyPr>
          <a:lstStyle/>
          <a:p>
            <a:pPr algn="ctr"/>
            <a:r>
              <a:rPr lang="en-US" sz="2250" b="1">
                <a:solidFill>
                  <a:schemeClr val="tx1"/>
                </a:solidFill>
                <a:latin typeface="Times New Roman" panose="02020603050405020304" pitchFamily="18" charset="0"/>
                <a:cs typeface="Times New Roman" panose="02020603050405020304" pitchFamily="18" charset="0"/>
              </a:rPr>
              <a:t>ĐỀ TÀI</a:t>
            </a:r>
          </a:p>
          <a:p>
            <a:pPr algn="ctr"/>
            <a:r>
              <a:rPr lang="en-US" sz="2250" b="1">
                <a:solidFill>
                  <a:schemeClr val="tx1"/>
                </a:solidFill>
                <a:latin typeface="Times New Roman" panose="02020603050405020304" pitchFamily="18" charset="0"/>
                <a:cs typeface="Times New Roman" panose="02020603050405020304" pitchFamily="18" charset="0"/>
              </a:rPr>
              <a:t>QUẢN LÝ PHỤ TÙNG XE MÁY</a:t>
            </a:r>
            <a:endParaRPr lang="en-US" sz="2250" b="1" dirty="0">
              <a:solidFill>
                <a:schemeClr val="tx1"/>
              </a:solidFill>
              <a:latin typeface="Times New Roman" panose="02020603050405020304" pitchFamily="18" charset="0"/>
              <a:cs typeface="Times New Roman" panose="02020603050405020304" pitchFamily="18" charset="0"/>
            </a:endParaRPr>
          </a:p>
          <a:p>
            <a:endParaRPr lang="vi-VN" sz="2250" dirty="0">
              <a:latin typeface="+mj-lt"/>
            </a:endParaRPr>
          </a:p>
        </p:txBody>
      </p:sp>
      <p:sp>
        <p:nvSpPr>
          <p:cNvPr id="5" name="TextBox 4">
            <a:extLst>
              <a:ext uri="{FF2B5EF4-FFF2-40B4-BE49-F238E27FC236}">
                <a16:creationId xmlns:a16="http://schemas.microsoft.com/office/drawing/2014/main" id="{BF8E51FF-DEE4-4817-BB75-897C60516C48}"/>
              </a:ext>
            </a:extLst>
          </p:cNvPr>
          <p:cNvSpPr txBox="1"/>
          <p:nvPr/>
        </p:nvSpPr>
        <p:spPr>
          <a:xfrm>
            <a:off x="775605" y="2881812"/>
            <a:ext cx="7592785" cy="784830"/>
          </a:xfrm>
          <a:prstGeom prst="rect">
            <a:avLst/>
          </a:prstGeom>
          <a:noFill/>
        </p:spPr>
        <p:txBody>
          <a:bodyPr wrap="square" rtlCol="0">
            <a:spAutoFit/>
          </a:bodyPr>
          <a:lstStyle/>
          <a:p>
            <a:pPr algn="ctr"/>
            <a:r>
              <a:rPr lang="en-US" sz="2250" b="1">
                <a:solidFill>
                  <a:schemeClr val="tx1"/>
                </a:solidFill>
                <a:latin typeface="Times New Roman" panose="02020603050405020304" pitchFamily="18" charset="0"/>
                <a:cs typeface="Times New Roman" panose="02020603050405020304" pitchFamily="18" charset="0"/>
              </a:rPr>
              <a:t>ĐỒ </a:t>
            </a:r>
            <a:r>
              <a:rPr lang="en-US" sz="2250" b="1" smtClean="0">
                <a:solidFill>
                  <a:schemeClr val="tx1"/>
                </a:solidFill>
                <a:latin typeface="Times New Roman" panose="02020603050405020304" pitchFamily="18" charset="0"/>
                <a:cs typeface="Times New Roman" panose="02020603050405020304" pitchFamily="18" charset="0"/>
              </a:rPr>
              <a:t>ÁN PHÁT TRIỂN PHẦN MỀM &amp; ỨNG DỤNG THÔNG MINH</a:t>
            </a:r>
            <a:endParaRPr lang="vi-VN" sz="2250" dirty="0">
              <a:latin typeface="+mj-lt"/>
            </a:endParaRPr>
          </a:p>
        </p:txBody>
      </p:sp>
      <p:sp>
        <p:nvSpPr>
          <p:cNvPr id="3" name="TextBox 2"/>
          <p:cNvSpPr txBox="1"/>
          <p:nvPr/>
        </p:nvSpPr>
        <p:spPr>
          <a:xfrm>
            <a:off x="5187544" y="4572147"/>
            <a:ext cx="3807600" cy="400110"/>
          </a:xfrm>
          <a:prstGeom prst="rect">
            <a:avLst/>
          </a:prstGeom>
          <a:noFill/>
        </p:spPr>
        <p:txBody>
          <a:bodyPr wrap="square" rtlCol="0">
            <a:spAutoFit/>
          </a:bodyPr>
          <a:lstStyle/>
          <a:p>
            <a:r>
              <a:rPr lang="en-US" sz="2000">
                <a:solidFill>
                  <a:schemeClr val="tx1"/>
                </a:solidFill>
                <a:latin typeface="Times New Roman" panose="02020603050405020304" pitchFamily="18" charset="0"/>
                <a:cs typeface="Times New Roman" panose="02020603050405020304" pitchFamily="18" charset="0"/>
              </a:rPr>
              <a:t>GVHD: </a:t>
            </a:r>
            <a:r>
              <a:rPr lang="en-US" sz="2000" smtClean="0">
                <a:solidFill>
                  <a:schemeClr val="tx1"/>
                </a:solidFill>
                <a:latin typeface="Times New Roman" panose="02020603050405020304" pitchFamily="18" charset="0"/>
                <a:cs typeface="Times New Roman" panose="02020603050405020304" pitchFamily="18" charset="0"/>
              </a:rPr>
              <a:t>Trần Anh Dũng</a:t>
            </a: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724766"/>
      </p:ext>
    </p:extLst>
  </p:cSld>
  <p:clrMapOvr>
    <a:masterClrMapping/>
  </p:clrMapOvr>
  <p:transition>
    <p:wheel spokes="8"/>
    <p:sndAc>
      <p:stSnd>
        <p:snd r:embed="rId2"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E5E-D6C8-4F37-9853-0C3C13104BE4}"/>
              </a:ext>
            </a:extLst>
          </p:cNvPr>
          <p:cNvSpPr>
            <a:spLocks noGrp="1"/>
          </p:cNvSpPr>
          <p:nvPr>
            <p:ph type="title"/>
          </p:nvPr>
        </p:nvSpPr>
        <p:spPr>
          <a:xfrm>
            <a:off x="1207850" y="855506"/>
            <a:ext cx="7851090"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hoạt động của Use case “</a:t>
            </a:r>
            <a:r>
              <a:rPr lang="en-US" sz="3000" i="1" spc="15">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i="1" spc="1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 trình đặt hàng online</a:t>
            </a:r>
            <a:r>
              <a:rPr lang="en-US" sz="3000" i="1">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a:p>
        </p:txBody>
      </p:sp>
      <p:sp>
        <p:nvSpPr>
          <p:cNvPr id="4" name="Slide Number Placeholder 3">
            <a:extLst>
              <a:ext uri="{FF2B5EF4-FFF2-40B4-BE49-F238E27FC236}">
                <a16:creationId xmlns:a16="http://schemas.microsoft.com/office/drawing/2014/main" id="{A02EE120-C448-47B3-81E9-D1062C5232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Picture 4" descr="Không có mô tả.">
            <a:extLst>
              <a:ext uri="{FF2B5EF4-FFF2-40B4-BE49-F238E27FC236}">
                <a16:creationId xmlns:a16="http://schemas.microsoft.com/office/drawing/2014/main" id="{DB7CFDB7-E81E-421B-876E-32DF58C301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5547" y="1471092"/>
            <a:ext cx="5380076" cy="3444948"/>
          </a:xfrm>
          <a:prstGeom prst="rect">
            <a:avLst/>
          </a:prstGeom>
          <a:noFill/>
          <a:ln>
            <a:noFill/>
          </a:ln>
        </p:spPr>
      </p:pic>
    </p:spTree>
    <p:extLst>
      <p:ext uri="{BB962C8B-B14F-4D97-AF65-F5344CB8AC3E}">
        <p14:creationId xmlns:p14="http://schemas.microsoft.com/office/powerpoint/2010/main" val="1634725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E3D8-3BED-4F22-845A-EC5E43A3A0A3}"/>
              </a:ext>
            </a:extLst>
          </p:cNvPr>
          <p:cNvSpPr>
            <a:spLocks noGrp="1"/>
          </p:cNvSpPr>
          <p:nvPr>
            <p:ph type="title"/>
          </p:nvPr>
        </p:nvSpPr>
        <p:spPr>
          <a:xfrm>
            <a:off x="1207849" y="855506"/>
            <a:ext cx="7783625"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tuần tự use case “Cửa hàng nhập hàng”</a:t>
            </a:r>
            <a:endParaRPr lang="en-US" sz="3000"/>
          </a:p>
        </p:txBody>
      </p:sp>
      <p:sp>
        <p:nvSpPr>
          <p:cNvPr id="4" name="Slide Number Placeholder 3">
            <a:extLst>
              <a:ext uri="{FF2B5EF4-FFF2-40B4-BE49-F238E27FC236}">
                <a16:creationId xmlns:a16="http://schemas.microsoft.com/office/drawing/2014/main" id="{E1E847DC-B6DB-4524-8EFB-33D9296921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01D74CE8-1EDD-4FD6-860A-B5A15095ACDF}"/>
              </a:ext>
            </a:extLst>
          </p:cNvPr>
          <p:cNvPicPr/>
          <p:nvPr/>
        </p:nvPicPr>
        <p:blipFill>
          <a:blip r:embed="rId2">
            <a:extLst>
              <a:ext uri="{28A0092B-C50C-407E-A947-70E740481C1C}">
                <a14:useLocalDpi xmlns:a14="http://schemas.microsoft.com/office/drawing/2010/main" val="0"/>
              </a:ext>
            </a:extLst>
          </a:blip>
          <a:stretch>
            <a:fillRect/>
          </a:stretch>
        </p:blipFill>
        <p:spPr>
          <a:xfrm>
            <a:off x="2030524" y="1329485"/>
            <a:ext cx="5674536" cy="3661615"/>
          </a:xfrm>
          <a:prstGeom prst="rect">
            <a:avLst/>
          </a:prstGeom>
        </p:spPr>
      </p:pic>
    </p:spTree>
    <p:extLst>
      <p:ext uri="{BB962C8B-B14F-4D97-AF65-F5344CB8AC3E}">
        <p14:creationId xmlns:p14="http://schemas.microsoft.com/office/powerpoint/2010/main" val="1300358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435EF-F5D7-45AB-9491-EAC4C8341C5B}"/>
              </a:ext>
            </a:extLst>
          </p:cNvPr>
          <p:cNvSpPr>
            <a:spLocks noGrp="1"/>
          </p:cNvSpPr>
          <p:nvPr>
            <p:ph type="title"/>
          </p:nvPr>
        </p:nvSpPr>
        <p:spPr>
          <a:xfrm>
            <a:off x="1207850" y="855506"/>
            <a:ext cx="7936150"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tuần tự use case “Khách hàng mua hàng tại cửa hàng”</a:t>
            </a:r>
            <a:endParaRPr lang="en-US" sz="3000"/>
          </a:p>
        </p:txBody>
      </p:sp>
      <p:sp>
        <p:nvSpPr>
          <p:cNvPr id="4" name="Slide Number Placeholder 3">
            <a:extLst>
              <a:ext uri="{FF2B5EF4-FFF2-40B4-BE49-F238E27FC236}">
                <a16:creationId xmlns:a16="http://schemas.microsoft.com/office/drawing/2014/main" id="{14445801-8B9A-47A0-AF1D-DBB6B8579B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2AB3DC86-761C-4304-8A0E-6FBF7469A8E7}"/>
              </a:ext>
            </a:extLst>
          </p:cNvPr>
          <p:cNvPicPr/>
          <p:nvPr/>
        </p:nvPicPr>
        <p:blipFill>
          <a:blip r:embed="rId2">
            <a:extLst>
              <a:ext uri="{28A0092B-C50C-407E-A947-70E740481C1C}">
                <a14:useLocalDpi xmlns:a14="http://schemas.microsoft.com/office/drawing/2010/main" val="0"/>
              </a:ext>
            </a:extLst>
          </a:blip>
          <a:stretch>
            <a:fillRect/>
          </a:stretch>
        </p:blipFill>
        <p:spPr>
          <a:xfrm>
            <a:off x="2068313" y="1475441"/>
            <a:ext cx="5597842" cy="3515659"/>
          </a:xfrm>
          <a:prstGeom prst="rect">
            <a:avLst/>
          </a:prstGeom>
        </p:spPr>
      </p:pic>
    </p:spTree>
    <p:extLst>
      <p:ext uri="{BB962C8B-B14F-4D97-AF65-F5344CB8AC3E}">
        <p14:creationId xmlns:p14="http://schemas.microsoft.com/office/powerpoint/2010/main" val="386176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EE87-794A-475E-B047-909A0593CD2E}"/>
              </a:ext>
            </a:extLst>
          </p:cNvPr>
          <p:cNvSpPr>
            <a:spLocks noGrp="1"/>
          </p:cNvSpPr>
          <p:nvPr>
            <p:ph type="title"/>
          </p:nvPr>
        </p:nvSpPr>
        <p:spPr>
          <a:xfrm>
            <a:off x="1207849" y="855506"/>
            <a:ext cx="7836913"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tuần tự use case “Khách hàng đặt hàng trên web”</a:t>
            </a:r>
            <a:endParaRPr lang="en-US" sz="3000"/>
          </a:p>
        </p:txBody>
      </p:sp>
      <p:sp>
        <p:nvSpPr>
          <p:cNvPr id="4" name="Slide Number Placeholder 3">
            <a:extLst>
              <a:ext uri="{FF2B5EF4-FFF2-40B4-BE49-F238E27FC236}">
                <a16:creationId xmlns:a16="http://schemas.microsoft.com/office/drawing/2014/main" id="{4042B090-3674-429C-BE28-9C70BFCBD5F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Picture 4" descr="Không có mô tả.">
            <a:extLst>
              <a:ext uri="{FF2B5EF4-FFF2-40B4-BE49-F238E27FC236}">
                <a16:creationId xmlns:a16="http://schemas.microsoft.com/office/drawing/2014/main" id="{BAB8CA3E-8B1A-401A-BB80-10B7887BCE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1242" y="1233830"/>
            <a:ext cx="5766470" cy="3621705"/>
          </a:xfrm>
          <a:prstGeom prst="rect">
            <a:avLst/>
          </a:prstGeom>
          <a:noFill/>
          <a:ln>
            <a:noFill/>
          </a:ln>
        </p:spPr>
      </p:pic>
    </p:spTree>
    <p:extLst>
      <p:ext uri="{BB962C8B-B14F-4D97-AF65-F5344CB8AC3E}">
        <p14:creationId xmlns:p14="http://schemas.microsoft.com/office/powerpoint/2010/main" val="11210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5F3B-BDBB-4AC6-A3C0-DB4D60139A8C}"/>
              </a:ext>
            </a:extLst>
          </p:cNvPr>
          <p:cNvSpPr>
            <a:spLocks noGrp="1"/>
          </p:cNvSpPr>
          <p:nvPr>
            <p:ph type="title"/>
          </p:nvPr>
        </p:nvSpPr>
        <p:spPr>
          <a:xfrm>
            <a:off x="1207850" y="855506"/>
            <a:ext cx="7936150"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tuần tự use case “Khách hàng đổi sản phẩm”</a:t>
            </a:r>
            <a:endParaRPr lang="en-US" sz="3000"/>
          </a:p>
        </p:txBody>
      </p:sp>
      <p:sp>
        <p:nvSpPr>
          <p:cNvPr id="4" name="Slide Number Placeholder 3">
            <a:extLst>
              <a:ext uri="{FF2B5EF4-FFF2-40B4-BE49-F238E27FC236}">
                <a16:creationId xmlns:a16="http://schemas.microsoft.com/office/drawing/2014/main" id="{660F5FEA-C6EA-4DDA-B55F-1978A61F858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B9017A17-7ECC-4661-8BF9-592277E3703A}"/>
              </a:ext>
            </a:extLst>
          </p:cNvPr>
          <p:cNvPicPr/>
          <p:nvPr/>
        </p:nvPicPr>
        <p:blipFill>
          <a:blip r:embed="rId2">
            <a:extLst>
              <a:ext uri="{28A0092B-C50C-407E-A947-70E740481C1C}">
                <a14:useLocalDpi xmlns:a14="http://schemas.microsoft.com/office/drawing/2010/main" val="0"/>
              </a:ext>
            </a:extLst>
          </a:blip>
          <a:stretch>
            <a:fillRect/>
          </a:stretch>
        </p:blipFill>
        <p:spPr>
          <a:xfrm>
            <a:off x="2406635" y="1283378"/>
            <a:ext cx="5454370" cy="3707721"/>
          </a:xfrm>
          <a:prstGeom prst="rect">
            <a:avLst/>
          </a:prstGeom>
        </p:spPr>
      </p:pic>
    </p:spTree>
    <p:extLst>
      <p:ext uri="{BB962C8B-B14F-4D97-AF65-F5344CB8AC3E}">
        <p14:creationId xmlns:p14="http://schemas.microsoft.com/office/powerpoint/2010/main" val="3731250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29B8-452E-4C99-824F-1BBAC213060F}"/>
              </a:ext>
            </a:extLst>
          </p:cNvPr>
          <p:cNvSpPr>
            <a:spLocks noGrp="1"/>
          </p:cNvSpPr>
          <p:nvPr>
            <p:ph type="title"/>
          </p:nvPr>
        </p:nvSpPr>
        <p:spPr>
          <a:xfrm>
            <a:off x="3355092" y="61878"/>
            <a:ext cx="4581158" cy="440012"/>
          </a:xfrm>
        </p:spPr>
        <p:txBody>
          <a:bodyPr/>
          <a:lstStyle/>
          <a:p>
            <a:r>
              <a:rPr lang="en-US" sz="3000">
                <a:latin typeface="Times New Roman" panose="02020603050405020304" pitchFamily="18" charset="0"/>
                <a:cs typeface="Times New Roman" panose="02020603050405020304" pitchFamily="18" charset="0"/>
              </a:rPr>
              <a:t>USE CASE HỆ THỐNG</a:t>
            </a:r>
          </a:p>
        </p:txBody>
      </p:sp>
      <p:sp>
        <p:nvSpPr>
          <p:cNvPr id="4" name="Slide Number Placeholder 3">
            <a:extLst>
              <a:ext uri="{FF2B5EF4-FFF2-40B4-BE49-F238E27FC236}">
                <a16:creationId xmlns:a16="http://schemas.microsoft.com/office/drawing/2014/main" id="{CF6AB9B6-1994-4E4C-8FC1-6BAC8A982E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5" name="Picture 4" descr="Không có mô tả.">
            <a:extLst>
              <a:ext uri="{FF2B5EF4-FFF2-40B4-BE49-F238E27FC236}">
                <a16:creationId xmlns:a16="http://schemas.microsoft.com/office/drawing/2014/main" id="{8ECE4DD7-D442-4874-8690-65225FA5EF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1890"/>
            <a:ext cx="9143999" cy="4641610"/>
          </a:xfrm>
          <a:prstGeom prst="rect">
            <a:avLst/>
          </a:prstGeom>
          <a:noFill/>
          <a:ln>
            <a:noFill/>
          </a:ln>
        </p:spPr>
      </p:pic>
    </p:spTree>
    <p:extLst>
      <p:ext uri="{BB962C8B-B14F-4D97-AF65-F5344CB8AC3E}">
        <p14:creationId xmlns:p14="http://schemas.microsoft.com/office/powerpoint/2010/main" val="3010908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5AC1-E307-45E2-B8CA-5C836C7EBEF3}"/>
              </a:ext>
            </a:extLst>
          </p:cNvPr>
          <p:cNvSpPr>
            <a:spLocks noGrp="1"/>
          </p:cNvSpPr>
          <p:nvPr>
            <p:ph type="title"/>
          </p:nvPr>
        </p:nvSpPr>
        <p:spPr/>
        <p:txBody>
          <a:bodyPr/>
          <a:lstStyle/>
          <a:p>
            <a:r>
              <a:rPr lang="en-US" sz="3000">
                <a:effectLst/>
                <a:latin typeface="Times New Roman" panose="02020603050405020304" pitchFamily="18" charset="0"/>
                <a:ea typeface="Calibri" panose="020F0502020204030204" pitchFamily="34" charset="0"/>
                <a:cs typeface="Times New Roman" panose="02020603050405020304" pitchFamily="18" charset="0"/>
              </a:rPr>
              <a:t>SƠ ĐỒ LỚP MỨC PHÂN TÍCH</a:t>
            </a:r>
            <a:endParaRPr lang="en-US" sz="30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47F24AD-8FA3-4259-B2C4-47362DC50A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5073F343-18A3-4EE9-B748-13042CB3EAA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47799" y="1315890"/>
            <a:ext cx="6916479" cy="3745208"/>
          </a:xfrm>
          <a:prstGeom prst="rect">
            <a:avLst/>
          </a:prstGeom>
        </p:spPr>
      </p:pic>
    </p:spTree>
    <p:extLst>
      <p:ext uri="{BB962C8B-B14F-4D97-AF65-F5344CB8AC3E}">
        <p14:creationId xmlns:p14="http://schemas.microsoft.com/office/powerpoint/2010/main" val="4149075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5F83-56C6-4B43-AC3D-229201F1DA56}"/>
              </a:ext>
            </a:extLst>
          </p:cNvPr>
          <p:cNvSpPr>
            <a:spLocks noGrp="1"/>
          </p:cNvSpPr>
          <p:nvPr>
            <p:ph type="title"/>
          </p:nvPr>
        </p:nvSpPr>
        <p:spPr/>
        <p:txBody>
          <a:bodyPr/>
          <a:lstStyle/>
          <a:p>
            <a:r>
              <a:rPr lang="en-US" sz="3000">
                <a:latin typeface="Times New Roman" panose="02020603050405020304" pitchFamily="18" charset="0"/>
                <a:cs typeface="Times New Roman" panose="02020603050405020304" pitchFamily="18" charset="0"/>
              </a:rPr>
              <a:t>SƠ ĐỒ MỨC THIẾT KẾ</a:t>
            </a:r>
          </a:p>
        </p:txBody>
      </p:sp>
      <p:sp>
        <p:nvSpPr>
          <p:cNvPr id="4" name="Slide Number Placeholder 3">
            <a:extLst>
              <a:ext uri="{FF2B5EF4-FFF2-40B4-BE49-F238E27FC236}">
                <a16:creationId xmlns:a16="http://schemas.microsoft.com/office/drawing/2014/main" id="{9959685D-6E85-44E3-831F-FE23AE82E5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7EDF866A-E98D-4436-91EF-7DB5C04FC6AA}"/>
              </a:ext>
            </a:extLst>
          </p:cNvPr>
          <p:cNvPicPr/>
          <p:nvPr/>
        </p:nvPicPr>
        <p:blipFill>
          <a:blip r:embed="rId2">
            <a:extLst>
              <a:ext uri="{28A0092B-C50C-407E-A947-70E740481C1C}">
                <a14:useLocalDpi xmlns:a14="http://schemas.microsoft.com/office/drawing/2010/main" val="0"/>
              </a:ext>
            </a:extLst>
          </a:blip>
          <a:stretch>
            <a:fillRect/>
          </a:stretch>
        </p:blipFill>
        <p:spPr>
          <a:xfrm>
            <a:off x="1653560" y="1229910"/>
            <a:ext cx="6427184" cy="3761190"/>
          </a:xfrm>
          <a:prstGeom prst="rect">
            <a:avLst/>
          </a:prstGeom>
        </p:spPr>
      </p:pic>
    </p:spTree>
    <p:extLst>
      <p:ext uri="{BB962C8B-B14F-4D97-AF65-F5344CB8AC3E}">
        <p14:creationId xmlns:p14="http://schemas.microsoft.com/office/powerpoint/2010/main" val="269063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2537-5925-4191-A163-7155A3702575}"/>
              </a:ext>
            </a:extLst>
          </p:cNvPr>
          <p:cNvSpPr>
            <a:spLocks noGrp="1"/>
          </p:cNvSpPr>
          <p:nvPr>
            <p:ph type="title"/>
          </p:nvPr>
        </p:nvSpPr>
        <p:spPr>
          <a:xfrm>
            <a:off x="1363714" y="294397"/>
            <a:ext cx="6728400" cy="351300"/>
          </a:xfrm>
        </p:spPr>
        <p:txBody>
          <a:bodyPr/>
          <a:lstStyle/>
          <a:p>
            <a:r>
              <a:rPr lang="en-US" sz="3000">
                <a:latin typeface="Times New Roman" panose="02020603050405020304" pitchFamily="18" charset="0"/>
                <a:cs typeface="Times New Roman" panose="02020603050405020304" pitchFamily="18" charset="0"/>
              </a:rPr>
              <a:t>LƯỢC ĐỒ DIAGRAMS</a:t>
            </a:r>
          </a:p>
        </p:txBody>
      </p:sp>
      <p:sp>
        <p:nvSpPr>
          <p:cNvPr id="4" name="Slide Number Placeholder 3">
            <a:extLst>
              <a:ext uri="{FF2B5EF4-FFF2-40B4-BE49-F238E27FC236}">
                <a16:creationId xmlns:a16="http://schemas.microsoft.com/office/drawing/2014/main" id="{0DF8516B-28FF-4ECC-81A5-A46B8A911B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3" name="Picture 2"/>
          <p:cNvPicPr>
            <a:picLocks noChangeAspect="1"/>
          </p:cNvPicPr>
          <p:nvPr/>
        </p:nvPicPr>
        <p:blipFill>
          <a:blip r:embed="rId2"/>
          <a:stretch>
            <a:fillRect/>
          </a:stretch>
        </p:blipFill>
        <p:spPr>
          <a:xfrm>
            <a:off x="0" y="758537"/>
            <a:ext cx="9144000" cy="4384964"/>
          </a:xfrm>
          <a:prstGeom prst="rect">
            <a:avLst/>
          </a:prstGeom>
        </p:spPr>
      </p:pic>
    </p:spTree>
    <p:extLst>
      <p:ext uri="{BB962C8B-B14F-4D97-AF65-F5344CB8AC3E}">
        <p14:creationId xmlns:p14="http://schemas.microsoft.com/office/powerpoint/2010/main" val="855468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1A00-CDAE-4CEB-9EF4-02A56E84DCE0}"/>
              </a:ext>
            </a:extLst>
          </p:cNvPr>
          <p:cNvSpPr>
            <a:spLocks noGrp="1"/>
          </p:cNvSpPr>
          <p:nvPr>
            <p:ph type="title"/>
          </p:nvPr>
        </p:nvSpPr>
        <p:spPr>
          <a:xfrm>
            <a:off x="1207800" y="876771"/>
            <a:ext cx="7702284" cy="351300"/>
          </a:xfrm>
        </p:spPr>
        <p:txBody>
          <a:bodyPr/>
          <a:lstStyle/>
          <a:p>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TUẦN TỰ CHỨC NĂNG ĐĂNG NHẬP</a:t>
            </a:r>
            <a:endParaRPr lang="en-US" sz="3000"/>
          </a:p>
        </p:txBody>
      </p:sp>
      <p:sp>
        <p:nvSpPr>
          <p:cNvPr id="4" name="Slide Number Placeholder 3">
            <a:extLst>
              <a:ext uri="{FF2B5EF4-FFF2-40B4-BE49-F238E27FC236}">
                <a16:creationId xmlns:a16="http://schemas.microsoft.com/office/drawing/2014/main" id="{7BF8D3C8-A8A3-4894-B227-9A32134F94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CE979144-06A2-4122-9070-E1212E05B99D}"/>
              </a:ext>
            </a:extLst>
          </p:cNvPr>
          <p:cNvPicPr/>
          <p:nvPr/>
        </p:nvPicPr>
        <p:blipFill>
          <a:blip r:embed="rId2"/>
          <a:stretch>
            <a:fillRect/>
          </a:stretch>
        </p:blipFill>
        <p:spPr>
          <a:xfrm>
            <a:off x="1524773" y="1271585"/>
            <a:ext cx="6626855" cy="3789513"/>
          </a:xfrm>
          <a:prstGeom prst="rect">
            <a:avLst/>
          </a:prstGeom>
        </p:spPr>
      </p:pic>
    </p:spTree>
    <p:extLst>
      <p:ext uri="{BB962C8B-B14F-4D97-AF65-F5344CB8AC3E}">
        <p14:creationId xmlns:p14="http://schemas.microsoft.com/office/powerpoint/2010/main" val="2282516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CE4DC4-CC9D-40C8-B979-051E10B3EA41}"/>
              </a:ext>
            </a:extLst>
          </p:cNvPr>
          <p:cNvSpPr>
            <a:spLocks noGrp="1"/>
          </p:cNvSpPr>
          <p:nvPr>
            <p:ph type="sldNum" sz="quarter" idx="12"/>
          </p:nvPr>
        </p:nvSpPr>
        <p:spPr/>
        <p:txBody>
          <a:bodyPr/>
          <a:lstStyle/>
          <a:p>
            <a:fld id="{0F97AFA4-98C7-4916-9B69-0BAD226ACD94}" type="slidenum">
              <a:rPr lang="en-US" smtClean="0"/>
              <a:t>2</a:t>
            </a:fld>
            <a:endParaRPr lang="en-US"/>
          </a:p>
        </p:txBody>
      </p:sp>
      <p:sp>
        <p:nvSpPr>
          <p:cNvPr id="6" name="Google Shape;241;p17">
            <a:extLst>
              <a:ext uri="{FF2B5EF4-FFF2-40B4-BE49-F238E27FC236}">
                <a16:creationId xmlns:a16="http://schemas.microsoft.com/office/drawing/2014/main" id="{76B3AE63-5E53-49D1-9E96-B72DB75D7FA1}"/>
              </a:ext>
            </a:extLst>
          </p:cNvPr>
          <p:cNvSpPr txBox="1">
            <a:spLocks noGrp="1"/>
          </p:cNvSpPr>
          <p:nvPr>
            <p:ph type="title"/>
          </p:nvPr>
        </p:nvSpPr>
        <p:spPr>
          <a:xfrm>
            <a:off x="1278683" y="600325"/>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latin typeface="Times New Roman" panose="02020603050405020304" pitchFamily="18" charset="0"/>
                <a:ea typeface="Tahoma" panose="020B0604030504040204" pitchFamily="34" charset="0"/>
                <a:cs typeface="Times New Roman" panose="02020603050405020304" pitchFamily="18" charset="0"/>
              </a:rPr>
              <a:t>THÀNH VIÊN NHÓM</a:t>
            </a:r>
            <a:endParaRPr sz="3000">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25421868"/>
              </p:ext>
            </p:extLst>
          </p:nvPr>
        </p:nvGraphicFramePr>
        <p:xfrm>
          <a:off x="285444" y="1259150"/>
          <a:ext cx="8573112" cy="3627120"/>
        </p:xfrm>
        <a:graphic>
          <a:graphicData uri="http://schemas.openxmlformats.org/drawingml/2006/table">
            <a:tbl>
              <a:tblPr firstRow="1" bandRow="1">
                <a:tableStyleId>{E9A5B51C-8CD4-41C5-B16D-47832BB83C99}</a:tableStyleId>
              </a:tblPr>
              <a:tblGrid>
                <a:gridCol w="4286556">
                  <a:extLst>
                    <a:ext uri="{9D8B030D-6E8A-4147-A177-3AD203B41FA5}">
                      <a16:colId xmlns:a16="http://schemas.microsoft.com/office/drawing/2014/main" val="20000"/>
                    </a:ext>
                  </a:extLst>
                </a:gridCol>
                <a:gridCol w="4286556">
                  <a:extLst>
                    <a:ext uri="{9D8B030D-6E8A-4147-A177-3AD203B41FA5}">
                      <a16:colId xmlns:a16="http://schemas.microsoft.com/office/drawing/2014/main" val="20001"/>
                    </a:ext>
                  </a:extLst>
                </a:gridCol>
              </a:tblGrid>
              <a:tr h="194583">
                <a:tc>
                  <a:txBody>
                    <a:bodyPr/>
                    <a:lstStyle/>
                    <a:p>
                      <a:pPr algn="ctr"/>
                      <a:r>
                        <a:rPr lang="en-US" sz="2800">
                          <a:solidFill>
                            <a:srgbClr val="FF0000"/>
                          </a:solidFill>
                          <a:latin typeface="Times New Roman" panose="02020603050405020304" pitchFamily="18" charset="0"/>
                          <a:cs typeface="Times New Roman" panose="02020603050405020304" pitchFamily="18" charset="0"/>
                        </a:rPr>
                        <a:t>Thành</a:t>
                      </a:r>
                      <a:r>
                        <a:rPr lang="en-US" sz="2800" baseline="0">
                          <a:solidFill>
                            <a:srgbClr val="FF0000"/>
                          </a:solidFill>
                          <a:latin typeface="Times New Roman" panose="02020603050405020304" pitchFamily="18" charset="0"/>
                          <a:cs typeface="Times New Roman" panose="02020603050405020304" pitchFamily="18" charset="0"/>
                        </a:rPr>
                        <a:t> viên</a:t>
                      </a:r>
                      <a:endParaRPr lang="en-US" sz="280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800">
                          <a:solidFill>
                            <a:srgbClr val="FF0000"/>
                          </a:solidFill>
                          <a:latin typeface="Times New Roman" panose="02020603050405020304" pitchFamily="18" charset="0"/>
                          <a:cs typeface="Times New Roman" panose="02020603050405020304" pitchFamily="18" charset="0"/>
                        </a:rPr>
                        <a:t>MSSV</a:t>
                      </a:r>
                    </a:p>
                  </a:txBody>
                  <a:tcPr/>
                </a:tc>
                <a:extLst>
                  <a:ext uri="{0D108BD9-81ED-4DB2-BD59-A6C34878D82A}">
                    <a16:rowId xmlns:a16="http://schemas.microsoft.com/office/drawing/2014/main" val="10000"/>
                  </a:ext>
                </a:extLst>
              </a:tr>
              <a:tr h="229009">
                <a:tc>
                  <a:txBody>
                    <a:bodyPr/>
                    <a:lstStyle/>
                    <a:p>
                      <a:pPr algn="ctr"/>
                      <a:r>
                        <a:rPr lang="en-US" sz="2800" b="0" i="0" u="none" strike="noStrike" cap="none" smtClean="0">
                          <a:solidFill>
                            <a:schemeClr val="tx1"/>
                          </a:solidFill>
                          <a:effectLst/>
                          <a:latin typeface="Times New Roman" panose="02020603050405020304" pitchFamily="18" charset="0"/>
                          <a:ea typeface="Arial"/>
                          <a:cs typeface="Times New Roman" panose="02020603050405020304" pitchFamily="18" charset="0"/>
                          <a:sym typeface="Arial"/>
                        </a:rPr>
                        <a:t>Dương</a:t>
                      </a:r>
                      <a:r>
                        <a:rPr lang="en-US" sz="2800" b="0" i="0" u="none" strike="noStrike" cap="none" baseline="0" smtClean="0">
                          <a:solidFill>
                            <a:schemeClr val="tx1"/>
                          </a:solidFill>
                          <a:effectLst/>
                          <a:latin typeface="Times New Roman" panose="02020603050405020304" pitchFamily="18" charset="0"/>
                          <a:ea typeface="Arial"/>
                          <a:cs typeface="Times New Roman" panose="02020603050405020304" pitchFamily="18" charset="0"/>
                          <a:sym typeface="Arial"/>
                        </a:rPr>
                        <a:t> Thanh Công</a:t>
                      </a: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smtClean="0">
                          <a:solidFill>
                            <a:schemeClr val="tx1"/>
                          </a:solidFill>
                          <a:effectLst/>
                          <a:latin typeface="Times New Roman" panose="02020603050405020304" pitchFamily="18" charset="0"/>
                          <a:ea typeface="Arial"/>
                          <a:cs typeface="Times New Roman" panose="02020603050405020304" pitchFamily="18" charset="0"/>
                          <a:sym typeface="Arial"/>
                        </a:rPr>
                        <a:t>2001180477</a:t>
                      </a:r>
                      <a:endParaRPr lang="en-US" sz="28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endParaRPr>
                    </a:p>
                  </a:txBody>
                  <a:tcPr/>
                </a:tc>
                <a:extLst>
                  <a:ext uri="{0D108BD9-81ED-4DB2-BD59-A6C34878D82A}">
                    <a16:rowId xmlns:a16="http://schemas.microsoft.com/office/drawing/2014/main" val="10001"/>
                  </a:ext>
                </a:extLst>
              </a:tr>
              <a:tr h="229009">
                <a:tc>
                  <a:txBody>
                    <a:bodyPr/>
                    <a:lstStyle/>
                    <a:p>
                      <a:pPr algn="ctr"/>
                      <a:r>
                        <a:rPr lang="en-US" sz="28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rPr>
                        <a:t>Lê Nguyễn Long Quốc An </a:t>
                      </a: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8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rPr>
                        <a:t>2001181003</a:t>
                      </a:r>
                      <a:endParaRPr lang="en-US" sz="28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29009">
                <a:tc>
                  <a:txBody>
                    <a:bodyPr/>
                    <a:lstStyle/>
                    <a:p>
                      <a:pPr algn="ctr"/>
                      <a:r>
                        <a:rPr lang="en-US" sz="28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rPr>
                        <a:t>Huỳnh Thanh Phương</a:t>
                      </a: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800" b="0" i="0" u="none" strike="noStrike" cap="none">
                          <a:solidFill>
                            <a:schemeClr val="tx1"/>
                          </a:solidFill>
                          <a:effectLst/>
                          <a:latin typeface="Times New Roman" panose="02020603050405020304" pitchFamily="18" charset="0"/>
                          <a:ea typeface="Arial"/>
                          <a:cs typeface="Times New Roman" panose="02020603050405020304" pitchFamily="18" charset="0"/>
                          <a:sym typeface="Arial"/>
                        </a:rPr>
                        <a:t>2001181272</a:t>
                      </a:r>
                      <a:endParaRPr lang="en-US" sz="28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229009">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229009">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4218665"/>
                  </a:ext>
                </a:extLst>
              </a:tr>
              <a:tr h="229009">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US" sz="280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1007677"/>
                  </a:ext>
                </a:extLst>
              </a:tr>
            </a:tbl>
          </a:graphicData>
        </a:graphic>
      </p:graphicFrame>
    </p:spTree>
    <p:extLst>
      <p:ext uri="{BB962C8B-B14F-4D97-AF65-F5344CB8AC3E}">
        <p14:creationId xmlns:p14="http://schemas.microsoft.com/office/powerpoint/2010/main" val="47987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168" y="91500"/>
            <a:ext cx="7946657" cy="460638"/>
          </a:xfrm>
        </p:spPr>
        <p:txBody>
          <a:bodyPr/>
          <a:lstStyle/>
          <a:p>
            <a:r>
              <a:rPr lang="en-US" sz="3000">
                <a:latin typeface="Times New Roman" panose="02020603050405020304" pitchFamily="18" charset="0"/>
                <a:ea typeface="Calibri" panose="020F0502020204030204" pitchFamily="34" charset="0"/>
                <a:cs typeface="Times New Roman" panose="02020603050405020304" pitchFamily="18" charset="0"/>
              </a:rPr>
              <a:t>SƠ ĐỒ TUẦN TỰ CHỨC NĂNG NHẬP HÀNG</a:t>
            </a:r>
            <a:endParaRPr lang="en-US" sz="300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D34E8166-2B94-4C48-A839-80AC61688844}"/>
              </a:ext>
            </a:extLst>
          </p:cNvPr>
          <p:cNvPicPr>
            <a:picLocks noChangeAspect="1"/>
          </p:cNvPicPr>
          <p:nvPr/>
        </p:nvPicPr>
        <p:blipFill>
          <a:blip r:embed="rId2"/>
          <a:stretch>
            <a:fillRect/>
          </a:stretch>
        </p:blipFill>
        <p:spPr>
          <a:xfrm>
            <a:off x="573678" y="683379"/>
            <a:ext cx="7996644" cy="4307721"/>
          </a:xfrm>
          <a:prstGeom prst="rect">
            <a:avLst/>
          </a:prstGeom>
        </p:spPr>
      </p:pic>
    </p:spTree>
    <p:extLst>
      <p:ext uri="{BB962C8B-B14F-4D97-AF65-F5344CB8AC3E}">
        <p14:creationId xmlns:p14="http://schemas.microsoft.com/office/powerpoint/2010/main" val="2710417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99" y="141138"/>
            <a:ext cx="7539201" cy="474388"/>
          </a:xfrm>
        </p:spPr>
        <p:txBody>
          <a:bodyPr/>
          <a:lstStyle/>
          <a:p>
            <a:pPr algn="ctr"/>
            <a:r>
              <a:rPr lang="en-US" sz="3000">
                <a:latin typeface="Times New Roman" panose="02020603050405020304" pitchFamily="18" charset="0"/>
                <a:ea typeface="Calibri" panose="020F0502020204030204" pitchFamily="34" charset="0"/>
                <a:cs typeface="Times New Roman" panose="02020603050405020304" pitchFamily="18" charset="0"/>
              </a:rPr>
              <a:t>SƠ ĐỒ TUẦN TỰ CHỨC NĂNG BÁN HÀNG</a:t>
            </a:r>
            <a:endParaRPr lang="en-US" sz="300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D1D75FAD-3430-4099-8D22-790FA3AA2FF1}"/>
              </a:ext>
            </a:extLst>
          </p:cNvPr>
          <p:cNvPicPr>
            <a:picLocks noChangeAspect="1"/>
          </p:cNvPicPr>
          <p:nvPr/>
        </p:nvPicPr>
        <p:blipFill>
          <a:blip r:embed="rId2"/>
          <a:stretch>
            <a:fillRect/>
          </a:stretch>
        </p:blipFill>
        <p:spPr>
          <a:xfrm>
            <a:off x="565098" y="679452"/>
            <a:ext cx="7734587" cy="4279511"/>
          </a:xfrm>
          <a:prstGeom prst="rect">
            <a:avLst/>
          </a:prstGeom>
        </p:spPr>
      </p:pic>
    </p:spTree>
    <p:extLst>
      <p:ext uri="{BB962C8B-B14F-4D97-AF65-F5344CB8AC3E}">
        <p14:creationId xmlns:p14="http://schemas.microsoft.com/office/powerpoint/2010/main" val="1916431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814" y="170688"/>
            <a:ext cx="7652033" cy="508764"/>
          </a:xfrm>
        </p:spPr>
        <p:txBody>
          <a:bodyPr/>
          <a:lstStyle/>
          <a:p>
            <a:pPr algn="ctr"/>
            <a:r>
              <a:rPr lang="en-US" sz="3000">
                <a:latin typeface="Times New Roman" panose="02020603050405020304" pitchFamily="18" charset="0"/>
                <a:cs typeface="Times New Roman" panose="02020603050405020304" pitchFamily="18" charset="0"/>
              </a:rPr>
              <a:t>SƠ ĐỒ TUẦN TỰ CHỨC NĂNG BÁN HÀNG</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D1D75FAD-3430-4099-8D22-790FA3AA2FF1}"/>
              </a:ext>
            </a:extLst>
          </p:cNvPr>
          <p:cNvPicPr>
            <a:picLocks noChangeAspect="1"/>
          </p:cNvPicPr>
          <p:nvPr/>
        </p:nvPicPr>
        <p:blipFill>
          <a:blip r:embed="rId2"/>
          <a:stretch>
            <a:fillRect/>
          </a:stretch>
        </p:blipFill>
        <p:spPr>
          <a:xfrm>
            <a:off x="776946" y="776896"/>
            <a:ext cx="7652034" cy="4107631"/>
          </a:xfrm>
          <a:prstGeom prst="rect">
            <a:avLst/>
          </a:prstGeom>
        </p:spPr>
      </p:pic>
    </p:spTree>
    <p:extLst>
      <p:ext uri="{BB962C8B-B14F-4D97-AF65-F5344CB8AC3E}">
        <p14:creationId xmlns:p14="http://schemas.microsoft.com/office/powerpoint/2010/main" val="3954565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25" y="108811"/>
            <a:ext cx="7326550" cy="570641"/>
          </a:xfrm>
        </p:spPr>
        <p:txBody>
          <a:bodyPr/>
          <a:lstStyle/>
          <a:p>
            <a:pPr algn="ctr"/>
            <a:r>
              <a:rPr lang="en-US" sz="3000">
                <a:latin typeface="Times New Roman" panose="02020603050405020304" pitchFamily="18" charset="0"/>
                <a:ea typeface="Calibri" panose="020F0502020204030204" pitchFamily="34" charset="0"/>
                <a:cs typeface="Times New Roman" panose="02020603050405020304" pitchFamily="18" charset="0"/>
              </a:rPr>
              <a:t>SƠ ĐỒ TUẦN TỰ CHỨC NĂNG ĐỔI HÀNG</a:t>
            </a:r>
            <a:endParaRPr lang="en-US" sz="300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868D5E0C-2CAD-4ED4-8C04-718044CF4488}"/>
              </a:ext>
            </a:extLst>
          </p:cNvPr>
          <p:cNvPicPr>
            <a:picLocks noChangeAspect="1"/>
          </p:cNvPicPr>
          <p:nvPr/>
        </p:nvPicPr>
        <p:blipFill>
          <a:blip r:embed="rId2"/>
          <a:stretch>
            <a:fillRect/>
          </a:stretch>
        </p:blipFill>
        <p:spPr>
          <a:xfrm>
            <a:off x="430418" y="588571"/>
            <a:ext cx="7600708" cy="4416621"/>
          </a:xfrm>
          <a:prstGeom prst="rect">
            <a:avLst/>
          </a:prstGeom>
        </p:spPr>
      </p:pic>
    </p:spTree>
    <p:extLst>
      <p:ext uri="{BB962C8B-B14F-4D97-AF65-F5344CB8AC3E}">
        <p14:creationId xmlns:p14="http://schemas.microsoft.com/office/powerpoint/2010/main" val="1550236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91" y="68752"/>
            <a:ext cx="8863883" cy="453762"/>
          </a:xfrm>
        </p:spPr>
        <p:txBody>
          <a:bodyPr/>
          <a:lstStyle/>
          <a:p>
            <a:r>
              <a:rPr lang="en-US" sz="3000">
                <a:latin typeface="Times New Roman" panose="02020603050405020304" pitchFamily="18" charset="0"/>
                <a:ea typeface="Calibri" panose="020F0502020204030204" pitchFamily="34" charset="0"/>
                <a:cs typeface="Times New Roman" panose="02020603050405020304" pitchFamily="18" charset="0"/>
              </a:rPr>
              <a:t>SƠ ĐỒ TUẦN TỰ CHỨC NĂNG ĐẶT HÀNG ONLINE</a:t>
            </a:r>
            <a:endParaRPr lang="en-US" sz="300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5E5090A4-1AC2-42D5-A4C8-03CAAFC13491}"/>
              </a:ext>
            </a:extLst>
          </p:cNvPr>
          <p:cNvPicPr>
            <a:picLocks noChangeAspect="1"/>
          </p:cNvPicPr>
          <p:nvPr/>
        </p:nvPicPr>
        <p:blipFill>
          <a:blip r:embed="rId2"/>
          <a:stretch>
            <a:fillRect/>
          </a:stretch>
        </p:blipFill>
        <p:spPr>
          <a:xfrm>
            <a:off x="388100" y="522513"/>
            <a:ext cx="8075415" cy="4553707"/>
          </a:xfrm>
          <a:prstGeom prst="rect">
            <a:avLst/>
          </a:prstGeom>
        </p:spPr>
      </p:pic>
    </p:spTree>
    <p:extLst>
      <p:ext uri="{BB962C8B-B14F-4D97-AF65-F5344CB8AC3E}">
        <p14:creationId xmlns:p14="http://schemas.microsoft.com/office/powerpoint/2010/main" val="35352799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1FCA-B41F-4297-A597-48BA4F760DDE}"/>
              </a:ext>
            </a:extLst>
          </p:cNvPr>
          <p:cNvSpPr>
            <a:spLocks noGrp="1"/>
          </p:cNvSpPr>
          <p:nvPr>
            <p:ph type="title"/>
          </p:nvPr>
        </p:nvSpPr>
        <p:spPr>
          <a:xfrm>
            <a:off x="1191659" y="461359"/>
            <a:ext cx="6683765" cy="580789"/>
          </a:xfrm>
        </p:spPr>
        <p:txBody>
          <a:bodyPr/>
          <a:lstStyle/>
          <a:p>
            <a:r>
              <a:rPr lang="en-US" i="1" dirty="0" smtClean="0"/>
              <a:t>Test Case</a:t>
            </a:r>
            <a:endParaRPr lang="en-US" i="1" dirty="0"/>
          </a:p>
        </p:txBody>
      </p:sp>
      <p:sp>
        <p:nvSpPr>
          <p:cNvPr id="4" name="Slide Number Placeholder 3">
            <a:extLst>
              <a:ext uri="{FF2B5EF4-FFF2-40B4-BE49-F238E27FC236}">
                <a16:creationId xmlns:a16="http://schemas.microsoft.com/office/drawing/2014/main" id="{DDBD7B6E-856B-4517-A7BE-0486678FD025}"/>
              </a:ext>
            </a:extLst>
          </p:cNvPr>
          <p:cNvSpPr>
            <a:spLocks noGrp="1"/>
          </p:cNvSpPr>
          <p:nvPr>
            <p:ph type="sldNum" sz="quarter" idx="12"/>
          </p:nvPr>
        </p:nvSpPr>
        <p:spPr/>
        <p:txBody>
          <a:bodyPr/>
          <a:lstStyle/>
          <a:p>
            <a:fld id="{0F97AFA4-98C7-4916-9B69-0BAD226ACD94}" type="slidenum">
              <a:rPr lang="en-US" smtClean="0"/>
              <a:t>25</a:t>
            </a:fld>
            <a:endParaRPr lang="en-US"/>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8433" y="1573306"/>
            <a:ext cx="5589097" cy="2833688"/>
          </a:xfrm>
          <a:prstGeom prst="rect">
            <a:avLst/>
          </a:prstGeom>
        </p:spPr>
      </p:pic>
    </p:spTree>
    <p:extLst>
      <p:ext uri="{BB962C8B-B14F-4D97-AF65-F5344CB8AC3E}">
        <p14:creationId xmlns:p14="http://schemas.microsoft.com/office/powerpoint/2010/main" val="37398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65" y="716853"/>
            <a:ext cx="6683765" cy="960668"/>
          </a:xfrm>
        </p:spPr>
        <p:txBody>
          <a:bodyPr/>
          <a:lstStyle/>
          <a:p>
            <a:r>
              <a:rPr lang="en-US" b="1" u="sng" dirty="0" err="1"/>
              <a:t>Bước</a:t>
            </a:r>
            <a:r>
              <a:rPr lang="en-US" b="1" u="sng" dirty="0"/>
              <a:t> 1: </a:t>
            </a:r>
            <a:r>
              <a:rPr lang="en-US" dirty="0" err="1"/>
              <a:t>Xác</a:t>
            </a:r>
            <a:r>
              <a:rPr lang="en-US" dirty="0"/>
              <a:t> </a:t>
            </a:r>
            <a:r>
              <a:rPr lang="en-US" dirty="0" err="1"/>
              <a:t>định</a:t>
            </a:r>
            <a:r>
              <a:rPr lang="en-US" dirty="0"/>
              <a:t> Cause </a:t>
            </a:r>
            <a:r>
              <a:rPr lang="en-US" dirty="0" err="1"/>
              <a:t>va</a:t>
            </a:r>
            <a:r>
              <a:rPr lang="en-US" dirty="0"/>
              <a:t>̀ Effect</a:t>
            </a:r>
            <a:r>
              <a:rPr lang="en-US" i="1" dirty="0"/>
              <a:t/>
            </a:r>
            <a:br>
              <a:rPr lang="en-US" i="1" dirty="0"/>
            </a:br>
            <a:r>
              <a:rPr lang="en-US" dirty="0"/>
              <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1246596" y="1546413"/>
            <a:ext cx="7381863" cy="3485444"/>
          </a:xfrm>
          <a:prstGeom prst="rect">
            <a:avLst/>
          </a:prstGeom>
        </p:spPr>
      </p:pic>
      <p:sp>
        <p:nvSpPr>
          <p:cNvPr id="4" name="Slide Number Placeholder 3"/>
          <p:cNvSpPr>
            <a:spLocks noGrp="1"/>
          </p:cNvSpPr>
          <p:nvPr>
            <p:ph type="sldNum" sz="quarter" idx="12"/>
          </p:nvPr>
        </p:nvSpPr>
        <p:spPr/>
        <p:txBody>
          <a:bodyPr/>
          <a:lstStyle/>
          <a:p>
            <a:fld id="{0F97AFA4-98C7-4916-9B69-0BAD226ACD94}" type="slidenum">
              <a:rPr lang="en-US" smtClean="0"/>
              <a:t>26</a:t>
            </a:fld>
            <a:endParaRPr lang="en-US"/>
          </a:p>
        </p:txBody>
      </p:sp>
    </p:spTree>
    <p:extLst>
      <p:ext uri="{BB962C8B-B14F-4D97-AF65-F5344CB8AC3E}">
        <p14:creationId xmlns:p14="http://schemas.microsoft.com/office/powerpoint/2010/main" val="1325273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406" y="487149"/>
            <a:ext cx="6683765" cy="960668"/>
          </a:xfrm>
        </p:spPr>
        <p:txBody>
          <a:bodyPr/>
          <a:lstStyle/>
          <a:p>
            <a:r>
              <a:rPr lang="en-US" b="1" u="sng" dirty="0" err="1"/>
              <a:t>Bước</a:t>
            </a:r>
            <a:r>
              <a:rPr lang="en-US" b="1" u="sng" dirty="0"/>
              <a:t> 2:</a:t>
            </a:r>
            <a:r>
              <a:rPr lang="en-US" dirty="0"/>
              <a:t> </a:t>
            </a:r>
            <a:r>
              <a:rPr lang="en-US" dirty="0" err="1"/>
              <a:t>Đồ</a:t>
            </a:r>
            <a:r>
              <a:rPr lang="en-US" dirty="0"/>
              <a:t> </a:t>
            </a:r>
            <a:r>
              <a:rPr lang="en-US" dirty="0" err="1"/>
              <a:t>thị</a:t>
            </a:r>
            <a:r>
              <a:rPr lang="en-US" dirty="0"/>
              <a:t> </a:t>
            </a:r>
            <a:r>
              <a:rPr lang="en-US" dirty="0" err="1"/>
              <a:t>nhân</a:t>
            </a:r>
            <a:r>
              <a:rPr lang="en-US" dirty="0"/>
              <a:t> </a:t>
            </a:r>
            <a:r>
              <a:rPr lang="en-US" dirty="0" err="1"/>
              <a:t>quả</a:t>
            </a:r>
            <a:r>
              <a:rPr lang="en-US" dirty="0"/>
              <a:t>:</a:t>
            </a:r>
            <a:br>
              <a:rPr lang="en-US" dirty="0"/>
            </a:br>
            <a:endParaRPr lang="en-US" dirty="0"/>
          </a:p>
        </p:txBody>
      </p:sp>
      <p:sp>
        <p:nvSpPr>
          <p:cNvPr id="4" name="Slide Number Placeholder 3"/>
          <p:cNvSpPr>
            <a:spLocks noGrp="1"/>
          </p:cNvSpPr>
          <p:nvPr>
            <p:ph type="sldNum" sz="quarter" idx="12"/>
          </p:nvPr>
        </p:nvSpPr>
        <p:spPr/>
        <p:txBody>
          <a:bodyPr/>
          <a:lstStyle/>
          <a:p>
            <a:fld id="{0F97AFA4-98C7-4916-9B69-0BAD226ACD94}" type="slidenum">
              <a:rPr lang="en-US" smtClean="0"/>
              <a:t>27</a:t>
            </a:fld>
            <a:endParaRPr lang="en-US"/>
          </a:p>
        </p:txBody>
      </p:sp>
      <p:sp>
        <p:nvSpPr>
          <p:cNvPr id="8" name="Content Placeholder 7"/>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1912992" y="1600200"/>
            <a:ext cx="6727183" cy="2833217"/>
          </a:xfrm>
          <a:prstGeom prst="rect">
            <a:avLst/>
          </a:prstGeom>
        </p:spPr>
      </p:pic>
    </p:spTree>
    <p:extLst>
      <p:ext uri="{BB962C8B-B14F-4D97-AF65-F5344CB8AC3E}">
        <p14:creationId xmlns:p14="http://schemas.microsoft.com/office/powerpoint/2010/main" val="648306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944694" y="1613646"/>
            <a:ext cx="6816065" cy="3299799"/>
          </a:xfrm>
          <a:prstGeom prst="rect">
            <a:avLst/>
          </a:prstGeom>
        </p:spPr>
      </p:pic>
      <p:sp>
        <p:nvSpPr>
          <p:cNvPr id="4" name="Slide Number Placeholder 3"/>
          <p:cNvSpPr>
            <a:spLocks noGrp="1"/>
          </p:cNvSpPr>
          <p:nvPr>
            <p:ph type="sldNum" sz="quarter" idx="12"/>
          </p:nvPr>
        </p:nvSpPr>
        <p:spPr/>
        <p:txBody>
          <a:bodyPr/>
          <a:lstStyle/>
          <a:p>
            <a:fld id="{0F97AFA4-98C7-4916-9B69-0BAD226ACD94}" type="slidenum">
              <a:rPr lang="en-US" smtClean="0"/>
              <a:t>28</a:t>
            </a:fld>
            <a:endParaRPr lang="en-US"/>
          </a:p>
        </p:txBody>
      </p:sp>
    </p:spTree>
    <p:extLst>
      <p:ext uri="{BB962C8B-B14F-4D97-AF65-F5344CB8AC3E}">
        <p14:creationId xmlns:p14="http://schemas.microsoft.com/office/powerpoint/2010/main" val="34289509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12" y="232758"/>
            <a:ext cx="6683765" cy="960668"/>
          </a:xfrm>
        </p:spPr>
        <p:txBody>
          <a:bodyPr/>
          <a:lstStyle/>
          <a:p>
            <a:r>
              <a:rPr lang="en-US" dirty="0"/>
              <a:t>	</a:t>
            </a:r>
            <a:br>
              <a:rPr lang="en-US" dirty="0"/>
            </a:br>
            <a:r>
              <a:rPr lang="en-US" dirty="0"/>
              <a:t>	</a:t>
            </a:r>
            <a:r>
              <a:rPr lang="en-US" b="1" u="sng" dirty="0" err="1"/>
              <a:t>Bước</a:t>
            </a:r>
            <a:r>
              <a:rPr lang="en-US" b="1" u="sng" dirty="0"/>
              <a:t> 3:</a:t>
            </a:r>
            <a:r>
              <a:rPr lang="en-US" dirty="0"/>
              <a:t> </a:t>
            </a:r>
            <a:r>
              <a:rPr lang="en-US" dirty="0" err="1"/>
              <a:t>Lập</a:t>
            </a:r>
            <a:r>
              <a:rPr lang="en-US" dirty="0"/>
              <a:t> </a:t>
            </a:r>
            <a:r>
              <a:rPr lang="en-US" dirty="0" err="1"/>
              <a:t>bảng</a:t>
            </a:r>
            <a:r>
              <a:rPr lang="en-US" dirty="0"/>
              <a:t> </a:t>
            </a:r>
            <a:r>
              <a:rPr lang="en-US" dirty="0" err="1"/>
              <a:t>quyết</a:t>
            </a:r>
            <a:r>
              <a:rPr lang="en-US" dirty="0"/>
              <a:t> </a:t>
            </a:r>
            <a:r>
              <a:rPr lang="en-US" dirty="0" err="1"/>
              <a:t>định</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97AFA4-98C7-4916-9B69-0BAD226ACD94}" type="slidenum">
              <a:rPr lang="en-US" smtClean="0"/>
              <a:t>29</a:t>
            </a:fld>
            <a:endParaRPr lang="en-US"/>
          </a:p>
        </p:txBody>
      </p:sp>
      <p:pic>
        <p:nvPicPr>
          <p:cNvPr id="5" name="Picture 4"/>
          <p:cNvPicPr>
            <a:picLocks noChangeAspect="1"/>
          </p:cNvPicPr>
          <p:nvPr/>
        </p:nvPicPr>
        <p:blipFill>
          <a:blip r:embed="rId2"/>
          <a:stretch>
            <a:fillRect/>
          </a:stretch>
        </p:blipFill>
        <p:spPr>
          <a:xfrm>
            <a:off x="1129553" y="1270747"/>
            <a:ext cx="6488206" cy="3669085"/>
          </a:xfrm>
          <a:prstGeom prst="rect">
            <a:avLst/>
          </a:prstGeom>
        </p:spPr>
      </p:pic>
    </p:spTree>
    <p:extLst>
      <p:ext uri="{BB962C8B-B14F-4D97-AF65-F5344CB8AC3E}">
        <p14:creationId xmlns:p14="http://schemas.microsoft.com/office/powerpoint/2010/main" val="1840740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latin typeface="Times New Roman" panose="02020603050405020304" pitchFamily="18" charset="0"/>
                <a:ea typeface="Tahoma" panose="020B0604030504040204" pitchFamily="34" charset="0"/>
                <a:cs typeface="Times New Roman" panose="02020603050405020304" pitchFamily="18" charset="0"/>
              </a:rPr>
              <a:t>GIỚI THIỆU ĐỀ TÀI</a:t>
            </a:r>
            <a:endParaRPr sz="30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3" name="Text Placeholder 2">
            <a:extLst>
              <a:ext uri="{FF2B5EF4-FFF2-40B4-BE49-F238E27FC236}">
                <a16:creationId xmlns:a16="http://schemas.microsoft.com/office/drawing/2014/main" id="{A2600AB6-D056-4776-9985-DBB0239447DC}"/>
              </a:ext>
            </a:extLst>
          </p:cNvPr>
          <p:cNvSpPr>
            <a:spLocks noGrp="1"/>
          </p:cNvSpPr>
          <p:nvPr>
            <p:ph type="body" idx="1"/>
          </p:nvPr>
        </p:nvSpPr>
        <p:spPr>
          <a:xfrm>
            <a:off x="405635" y="1401795"/>
            <a:ext cx="8415231" cy="3033900"/>
          </a:xfrm>
        </p:spPr>
        <p:txBody>
          <a:bodyPr/>
          <a:lstStyle/>
          <a:p>
            <a:pPr marL="0" marR="0" indent="457200" algn="just">
              <a:lnSpc>
                <a:spcPct val="107000"/>
              </a:lnSpc>
              <a:spcBef>
                <a:spcPts val="0"/>
              </a:spcBef>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Xã hội ngày càng phát triển thì nhu cầu sử dụng các phần mềm tin học ngày càng lớn và tạo điều kiện phát triển nhanh chóng cho các hoạt động trong mọi lĩnh vực. Việc sử dụng các phần mềm tin học nhằm thực hiện tang năng suất, hiệu quả trong việc xử lý thông tin phức tạp, trong quá trình nghiên cứu, điều tra,điều khiển hoạt động quản lý.</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GB" sz="1800">
                <a:effectLst/>
                <a:latin typeface="Times New Roman" panose="02020603050405020304" pitchFamily="18" charset="0"/>
                <a:ea typeface="Calibri" panose="020F0502020204030204" pitchFamily="34" charset="0"/>
                <a:cs typeface="Times New Roman" panose="02020603050405020304" pitchFamily="18" charset="0"/>
              </a:rPr>
              <a:t>Đối với các doanh nghiệp thì công nghệ thông tin ngày càng đóng vai trò hết sức quan trọng, đặc biệt là công tác quản lý bán hàng. Nó có vai trò giúp phần mở rộng thị trường. Xây dụng  phần mềm quản lý cửa hàng phụ tùng xe máy PPANND (</a:t>
            </a:r>
            <a:r>
              <a:rPr lang="en-US" sz="1800">
                <a:effectLst/>
                <a:latin typeface="Times New Roman" panose="02020603050405020304" pitchFamily="18" charset="0"/>
                <a:ea typeface="Calibri" panose="020F0502020204030204" pitchFamily="34" charset="0"/>
                <a:cs typeface="Times New Roman" panose="02020603050405020304" pitchFamily="18" charset="0"/>
              </a:rPr>
              <a:t>QL1A, Phước Thạnh, Thành phố Mỹ Tho, Tiền Giang, Việt Nam) với mong muốn vận dụng kiến thức đã học vào thực tế , qua đó làm quen và đúc kết kinh nghiệm để sau có thể xây dựng nên các hệ thống ứng dụng công nghệ thông tin vào cuộc sống, đáp ứng nhu cầu của xã hội.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36" y="468082"/>
            <a:ext cx="7418224" cy="960668"/>
          </a:xfrm>
        </p:spPr>
        <p:txBody>
          <a:bodyPr/>
          <a:lstStyle/>
          <a:p>
            <a:r>
              <a:rPr lang="en-US" b="1" u="sng" dirty="0" err="1"/>
              <a:t>Bước</a:t>
            </a:r>
            <a:r>
              <a:rPr lang="en-US" b="1" u="sng" dirty="0"/>
              <a:t> 4:</a:t>
            </a:r>
            <a:r>
              <a:rPr lang="en-US" dirty="0"/>
              <a:t> </a:t>
            </a:r>
            <a:r>
              <a:rPr lang="en-US" dirty="0" err="1"/>
              <a:t>Chuyển</a:t>
            </a:r>
            <a:r>
              <a:rPr lang="en-US" dirty="0"/>
              <a:t> </a:t>
            </a:r>
            <a:r>
              <a:rPr lang="en-US" dirty="0" err="1"/>
              <a:t>đổi</a:t>
            </a:r>
            <a:r>
              <a:rPr lang="en-US" dirty="0"/>
              <a:t> </a:t>
            </a:r>
            <a:r>
              <a:rPr lang="en-US" dirty="0" err="1"/>
              <a:t>bảng</a:t>
            </a:r>
            <a:r>
              <a:rPr lang="en-US" dirty="0"/>
              <a:t> </a:t>
            </a:r>
            <a:r>
              <a:rPr lang="en-US" dirty="0" err="1"/>
              <a:t>quyết</a:t>
            </a:r>
            <a:r>
              <a:rPr lang="en-US" dirty="0"/>
              <a:t> </a:t>
            </a:r>
            <a:r>
              <a:rPr lang="en-US" dirty="0" err="1"/>
              <a:t>định</a:t>
            </a:r>
            <a:r>
              <a:rPr lang="en-US" dirty="0"/>
              <a:t> </a:t>
            </a:r>
            <a:r>
              <a:rPr lang="en-US" dirty="0" err="1"/>
              <a:t>thành</a:t>
            </a:r>
            <a:r>
              <a:rPr lang="en-US" dirty="0"/>
              <a:t> </a:t>
            </a:r>
            <a:r>
              <a:rPr lang="en-US" dirty="0" err="1"/>
              <a:t>Testcase</a:t>
            </a:r>
            <a:endParaRPr lang="en-US" dirty="0"/>
          </a:p>
        </p:txBody>
      </p:sp>
      <p:pic>
        <p:nvPicPr>
          <p:cNvPr id="6" name="Content Placeholder 5"/>
          <p:cNvPicPr>
            <a:picLocks noGrp="1" noChangeAspect="1"/>
          </p:cNvPicPr>
          <p:nvPr>
            <p:ph idx="1"/>
          </p:nvPr>
        </p:nvPicPr>
        <p:blipFill>
          <a:blip r:embed="rId2"/>
          <a:stretch>
            <a:fillRect/>
          </a:stretch>
        </p:blipFill>
        <p:spPr>
          <a:xfrm>
            <a:off x="1829487" y="1428749"/>
            <a:ext cx="5122642" cy="3417063"/>
          </a:xfrm>
          <a:prstGeom prst="rect">
            <a:avLst/>
          </a:prstGeom>
        </p:spPr>
      </p:pic>
      <p:sp>
        <p:nvSpPr>
          <p:cNvPr id="4" name="Slide Number Placeholder 3"/>
          <p:cNvSpPr>
            <a:spLocks noGrp="1"/>
          </p:cNvSpPr>
          <p:nvPr>
            <p:ph type="sldNum" sz="quarter" idx="12"/>
          </p:nvPr>
        </p:nvSpPr>
        <p:spPr/>
        <p:txBody>
          <a:bodyPr/>
          <a:lstStyle/>
          <a:p>
            <a:fld id="{0F97AFA4-98C7-4916-9B69-0BAD226ACD94}" type="slidenum">
              <a:rPr lang="en-US" smtClean="0"/>
              <a:t>30</a:t>
            </a:fld>
            <a:endParaRPr lang="en-US"/>
          </a:p>
        </p:txBody>
      </p:sp>
    </p:spTree>
    <p:extLst>
      <p:ext uri="{BB962C8B-B14F-4D97-AF65-F5344CB8AC3E}">
        <p14:creationId xmlns:p14="http://schemas.microsoft.com/office/powerpoint/2010/main" val="40409967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944693" y="1600200"/>
            <a:ext cx="6379035" cy="2833688"/>
          </a:xfrm>
          <a:prstGeom prst="rect">
            <a:avLst/>
          </a:prstGeom>
        </p:spPr>
      </p:pic>
      <p:sp>
        <p:nvSpPr>
          <p:cNvPr id="4" name="Slide Number Placeholder 3"/>
          <p:cNvSpPr>
            <a:spLocks noGrp="1"/>
          </p:cNvSpPr>
          <p:nvPr>
            <p:ph type="sldNum" sz="quarter" idx="12"/>
          </p:nvPr>
        </p:nvSpPr>
        <p:spPr/>
        <p:txBody>
          <a:bodyPr/>
          <a:lstStyle/>
          <a:p>
            <a:fld id="{0F97AFA4-98C7-4916-9B69-0BAD226ACD94}" type="slidenum">
              <a:rPr lang="en-US" smtClean="0"/>
              <a:t>31</a:t>
            </a:fld>
            <a:endParaRPr lang="en-US"/>
          </a:p>
        </p:txBody>
      </p:sp>
    </p:spTree>
    <p:extLst>
      <p:ext uri="{BB962C8B-B14F-4D97-AF65-F5344CB8AC3E}">
        <p14:creationId xmlns:p14="http://schemas.microsoft.com/office/powerpoint/2010/main" val="2279010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385" y="794547"/>
            <a:ext cx="7464309" cy="960668"/>
          </a:xfrm>
        </p:spPr>
        <p:txBody>
          <a:bodyPr/>
          <a:lstStyle/>
          <a:p>
            <a:r>
              <a:rPr lang="en-US" b="1" u="sng" dirty="0" err="1"/>
              <a:t>Bước</a:t>
            </a:r>
            <a:r>
              <a:rPr lang="en-US" b="1" u="sng" dirty="0"/>
              <a:t> 5:</a:t>
            </a:r>
            <a:r>
              <a:rPr lang="en-US" dirty="0"/>
              <a:t> </a:t>
            </a:r>
            <a:r>
              <a:rPr lang="en-US" dirty="0" err="1"/>
              <a:t>Lập</a:t>
            </a:r>
            <a:r>
              <a:rPr lang="en-US" dirty="0"/>
              <a:t> </a:t>
            </a:r>
            <a:r>
              <a:rPr lang="en-US" dirty="0" err="1"/>
              <a:t>bảng</a:t>
            </a:r>
            <a:r>
              <a:rPr lang="en-US" dirty="0"/>
              <a:t> </a:t>
            </a:r>
            <a:r>
              <a:rPr lang="en-US" dirty="0" err="1"/>
              <a:t>Testdata</a:t>
            </a:r>
            <a:r>
              <a:rPr lang="en-US" dirty="0"/>
              <a:t/>
            </a:r>
            <a:br>
              <a:rPr lang="en-US" dirty="0"/>
            </a:br>
            <a:r>
              <a:rPr lang="en-US" dirty="0"/>
              <a:t>-</a:t>
            </a:r>
            <a:r>
              <a:rPr lang="en-US" dirty="0" err="1">
                <a:latin typeface="Times New Roman" panose="02020603050405020304" pitchFamily="18" charset="0"/>
                <a:cs typeface="Times New Roman" panose="02020603050405020304" pitchFamily="18" charset="0"/>
              </a:rPr>
              <a:t>Test</a:t>
            </a:r>
            <a:r>
              <a:rPr lang="en-US" sz="2400" dirty="0" err="1">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t>”:</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1161979" y="1832162"/>
            <a:ext cx="6686550" cy="825214"/>
          </a:xfrm>
          <a:prstGeom prst="rect">
            <a:avLst/>
          </a:prstGeom>
        </p:spPr>
      </p:pic>
      <p:sp>
        <p:nvSpPr>
          <p:cNvPr id="4" name="Slide Number Placeholder 3"/>
          <p:cNvSpPr>
            <a:spLocks noGrp="1"/>
          </p:cNvSpPr>
          <p:nvPr>
            <p:ph type="sldNum" sz="quarter" idx="12"/>
          </p:nvPr>
        </p:nvSpPr>
        <p:spPr/>
        <p:txBody>
          <a:bodyPr/>
          <a:lstStyle/>
          <a:p>
            <a:fld id="{0F97AFA4-98C7-4916-9B69-0BAD226ACD94}" type="slidenum">
              <a:rPr lang="en-US" smtClean="0"/>
              <a:t>32</a:t>
            </a:fld>
            <a:endParaRPr lang="en-US"/>
          </a:p>
        </p:txBody>
      </p:sp>
      <p:pic>
        <p:nvPicPr>
          <p:cNvPr id="7" name="Content Placeholder 4"/>
          <p:cNvPicPr>
            <a:picLocks noChangeAspect="1"/>
          </p:cNvPicPr>
          <p:nvPr/>
        </p:nvPicPr>
        <p:blipFill>
          <a:blip r:embed="rId3"/>
          <a:stretch>
            <a:fillRect/>
          </a:stretch>
        </p:blipFill>
        <p:spPr>
          <a:xfrm>
            <a:off x="1249385" y="3580719"/>
            <a:ext cx="6686550" cy="819392"/>
          </a:xfrm>
          <a:prstGeom prst="rect">
            <a:avLst/>
          </a:prstGeom>
          <a:noFill/>
          <a:ln>
            <a:noFill/>
          </a:ln>
          <a:effectLst>
            <a:outerShdw blurRad="42863" dist="9525" dir="5400000" algn="bl" rotWithShape="0">
              <a:schemeClr val="lt1">
                <a:alpha val="25000"/>
              </a:schemeClr>
            </a:outerShdw>
          </a:effectLst>
        </p:spPr>
      </p:pic>
      <p:sp>
        <p:nvSpPr>
          <p:cNvPr id="11" name="Rectangle 10"/>
          <p:cNvSpPr/>
          <p:nvPr/>
        </p:nvSpPr>
        <p:spPr>
          <a:xfrm>
            <a:off x="1060080" y="2811270"/>
            <a:ext cx="5211683" cy="461665"/>
          </a:xfrm>
          <a:prstGeom prst="rect">
            <a:avLst/>
          </a:prstGeom>
        </p:spPr>
        <p:txBody>
          <a:bodyPr wrap="none">
            <a:spAutoFit/>
          </a:bodyPr>
          <a:lstStyle/>
          <a:p>
            <a:r>
              <a:rPr lang="en-US" sz="2400" dirty="0">
                <a:solidFill>
                  <a:schemeClr val="tx1"/>
                </a:solidFill>
                <a:latin typeface="Times New Roman" panose="02020603050405020304" pitchFamily="18" charset="0"/>
                <a:cs typeface="Times New Roman" panose="02020603050405020304" pitchFamily="18" charset="0"/>
              </a:rPr>
              <a:t>-</a:t>
            </a:r>
            <a:r>
              <a:rPr lang="en-US" sz="2400" dirty="0" err="1">
                <a:solidFill>
                  <a:schemeClr val="tx1"/>
                </a:solidFill>
                <a:latin typeface="Times New Roman" panose="02020603050405020304" pitchFamily="18" charset="0"/>
                <a:cs typeface="Times New Roman" panose="02020603050405020304" pitchFamily="18" charset="0"/>
              </a:rPr>
              <a:t>Testdata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chức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xóa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Hàng</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7617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405" y="474805"/>
            <a:ext cx="7199306" cy="318571"/>
          </a:xfrm>
        </p:spPr>
        <p:txBody>
          <a:bodyPr/>
          <a:lstStyle/>
          <a:p>
            <a:endParaRPr lang="en-US" dirty="0"/>
          </a:p>
        </p:txBody>
      </p:sp>
      <p:sp>
        <p:nvSpPr>
          <p:cNvPr id="4" name="Slide Number Placeholder 3"/>
          <p:cNvSpPr>
            <a:spLocks noGrp="1"/>
          </p:cNvSpPr>
          <p:nvPr>
            <p:ph type="sldNum" sz="quarter" idx="12"/>
          </p:nvPr>
        </p:nvSpPr>
        <p:spPr/>
        <p:txBody>
          <a:bodyPr/>
          <a:lstStyle/>
          <a:p>
            <a:fld id="{0F97AFA4-98C7-4916-9B69-0BAD226ACD94}" type="slidenum">
              <a:rPr lang="en-US" smtClean="0"/>
              <a:t>33</a:t>
            </a:fld>
            <a:endParaRPr lang="en-US"/>
          </a:p>
        </p:txBody>
      </p:sp>
      <p:sp>
        <p:nvSpPr>
          <p:cNvPr id="7" name="Title 1"/>
          <p:cNvSpPr txBox="1">
            <a:spLocks/>
          </p:cNvSpPr>
          <p:nvPr/>
        </p:nvSpPr>
        <p:spPr>
          <a:xfrm>
            <a:off x="1249928" y="567780"/>
            <a:ext cx="7199306" cy="960668"/>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dirty="0"/>
              <a:t>-</a:t>
            </a:r>
            <a:r>
              <a:rPr lang="en-US" dirty="0" err="1"/>
              <a:t>Testdata</a:t>
            </a:r>
            <a:r>
              <a:rPr lang="en-US" dirty="0"/>
              <a:t> </a:t>
            </a:r>
            <a:r>
              <a:rPr lang="en-US" dirty="0" err="1"/>
              <a:t>cho</a:t>
            </a:r>
            <a:r>
              <a:rPr lang="en-US" dirty="0"/>
              <a:t> </a:t>
            </a:r>
            <a:r>
              <a:rPr lang="en-US" dirty="0" err="1"/>
              <a:t>chức</a:t>
            </a:r>
            <a:r>
              <a:rPr lang="en-US" dirty="0"/>
              <a:t> </a:t>
            </a:r>
            <a:r>
              <a:rPr lang="en-US" dirty="0" err="1"/>
              <a:t>năng</a:t>
            </a:r>
            <a:r>
              <a:rPr lang="en-US" dirty="0"/>
              <a:t> “</a:t>
            </a:r>
            <a:r>
              <a:rPr lang="en-US" dirty="0" err="1"/>
              <a:t>Cập</a:t>
            </a:r>
            <a:r>
              <a:rPr lang="en-US" dirty="0"/>
              <a:t> </a:t>
            </a:r>
            <a:r>
              <a:rPr lang="en-US" dirty="0" err="1"/>
              <a:t>nhật</a:t>
            </a:r>
            <a:r>
              <a:rPr lang="en-US" dirty="0"/>
              <a:t> </a:t>
            </a:r>
            <a:r>
              <a:rPr lang="en-US" dirty="0" err="1"/>
              <a:t>thông</a:t>
            </a:r>
            <a:r>
              <a:rPr lang="en-US" dirty="0"/>
              <a:t> tin </a:t>
            </a:r>
            <a:r>
              <a:rPr lang="en-US" dirty="0" err="1"/>
              <a:t>Khách</a:t>
            </a:r>
            <a:r>
              <a:rPr lang="en-US" dirty="0"/>
              <a:t> </a:t>
            </a:r>
            <a:r>
              <a:rPr lang="en-US" dirty="0" err="1"/>
              <a:t>Hàng</a:t>
            </a:r>
            <a:r>
              <a:rPr lang="en-US" dirty="0"/>
              <a:t>”:</a:t>
            </a:r>
          </a:p>
        </p:txBody>
      </p:sp>
      <p:pic>
        <p:nvPicPr>
          <p:cNvPr id="9" name="Content Placeholder 8"/>
          <p:cNvPicPr>
            <a:picLocks noGrp="1" noChangeAspect="1"/>
          </p:cNvPicPr>
          <p:nvPr>
            <p:ph idx="1"/>
          </p:nvPr>
        </p:nvPicPr>
        <p:blipFill>
          <a:blip r:embed="rId2"/>
          <a:stretch>
            <a:fillRect/>
          </a:stretch>
        </p:blipFill>
        <p:spPr>
          <a:xfrm>
            <a:off x="1249927" y="1621422"/>
            <a:ext cx="6737625" cy="3331115"/>
          </a:xfrm>
          <a:prstGeom prst="rect">
            <a:avLst/>
          </a:prstGeom>
        </p:spPr>
      </p:pic>
    </p:spTree>
    <p:extLst>
      <p:ext uri="{BB962C8B-B14F-4D97-AF65-F5344CB8AC3E}">
        <p14:creationId xmlns:p14="http://schemas.microsoft.com/office/powerpoint/2010/main" val="139687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34</a:t>
            </a:fld>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44706" y="1566375"/>
            <a:ext cx="5553075" cy="2333625"/>
          </a:xfrm>
          <a:prstGeom prst="rect">
            <a:avLst/>
          </a:prstGeom>
        </p:spPr>
      </p:pic>
      <p:sp>
        <p:nvSpPr>
          <p:cNvPr id="7" name="TextBox 6"/>
          <p:cNvSpPr txBox="1"/>
          <p:nvPr/>
        </p:nvSpPr>
        <p:spPr>
          <a:xfrm>
            <a:off x="1909482" y="3993776"/>
            <a:ext cx="5398994" cy="523220"/>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cập</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nhật</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Phụ</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Tùng</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904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35</a:t>
            </a:fld>
            <a:endParaRPr lang="en-US"/>
          </a:p>
        </p:txBody>
      </p:sp>
      <p:sp>
        <p:nvSpPr>
          <p:cNvPr id="7" name="TextBox 6"/>
          <p:cNvSpPr txBox="1"/>
          <p:nvPr/>
        </p:nvSpPr>
        <p:spPr>
          <a:xfrm>
            <a:off x="1570434" y="3666446"/>
            <a:ext cx="5398994" cy="954107"/>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cập</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nhật</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Tổng</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Tiền</a:t>
            </a:r>
            <a:endParaRPr lang="en-US" sz="2800" dirty="0" smtClean="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6656" y="2438222"/>
            <a:ext cx="6686550" cy="439641"/>
          </a:xfrm>
        </p:spPr>
        <p:txBody>
          <a:bodyPr/>
          <a:lstStyle/>
          <a:p>
            <a:pPr marL="114300" indent="0">
              <a:buNone/>
            </a:pPr>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981636" y="1377940"/>
            <a:ext cx="6461312" cy="2120564"/>
          </a:xfrm>
          <a:prstGeom prst="rect">
            <a:avLst/>
          </a:prstGeom>
        </p:spPr>
      </p:pic>
    </p:spTree>
    <p:extLst>
      <p:ext uri="{BB962C8B-B14F-4D97-AF65-F5344CB8AC3E}">
        <p14:creationId xmlns:p14="http://schemas.microsoft.com/office/powerpoint/2010/main" val="3452750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36</a:t>
            </a:fld>
            <a:endParaRPr lang="en-US"/>
          </a:p>
        </p:txBody>
      </p:sp>
      <p:sp>
        <p:nvSpPr>
          <p:cNvPr id="7" name="TextBox 6"/>
          <p:cNvSpPr txBox="1"/>
          <p:nvPr/>
        </p:nvSpPr>
        <p:spPr>
          <a:xfrm>
            <a:off x="1570434" y="3666446"/>
            <a:ext cx="6325160" cy="523220"/>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cập</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nhật</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Phụ</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Tùng</a:t>
            </a:r>
            <a:r>
              <a:rPr lang="en-US" sz="2800" dirty="0" smtClean="0">
                <a:solidFill>
                  <a:schemeClr val="tx1"/>
                </a:solidFill>
                <a:latin typeface="Times New Roman" panose="02020603050405020304" pitchFamily="18" charset="0"/>
                <a:cs typeface="Times New Roman" panose="02020603050405020304" pitchFamily="18" charset="0"/>
              </a:rPr>
              <a:t> ( </a:t>
            </a:r>
            <a:r>
              <a:rPr lang="en-US" sz="2800" dirty="0" err="1" smtClean="0">
                <a:solidFill>
                  <a:schemeClr val="tx1"/>
                </a:solidFill>
                <a:latin typeface="Times New Roman" panose="02020603050405020304" pitchFamily="18" charset="0"/>
                <a:cs typeface="Times New Roman" panose="02020603050405020304" pitchFamily="18" charset="0"/>
              </a:rPr>
              <a:t>sau</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khi</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xóa</a:t>
            </a:r>
            <a:r>
              <a:rPr lang="en-US" sz="2800" dirty="0" smtClean="0">
                <a:solidFill>
                  <a:schemeClr val="tx1"/>
                </a:solidFill>
                <a:latin typeface="Times New Roman" panose="02020603050405020304" pitchFamily="18" charset="0"/>
                <a:cs typeface="Times New Roman" panose="02020603050405020304" pitchFamily="18" charset="0"/>
              </a:rPr>
              <a:t> )</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6656" y="2438222"/>
            <a:ext cx="6686550" cy="439641"/>
          </a:xfrm>
        </p:spPr>
        <p:txBody>
          <a:bodyPr/>
          <a:lstStyle/>
          <a:p>
            <a:pPr marL="114300" indent="0">
              <a:buNone/>
            </a:pPr>
            <a:endParaRPr lang="en-US"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211829" y="1214119"/>
            <a:ext cx="6930365" cy="2369522"/>
          </a:xfrm>
          <a:prstGeom prst="rect">
            <a:avLst/>
          </a:prstGeom>
        </p:spPr>
      </p:pic>
    </p:spTree>
    <p:extLst>
      <p:ext uri="{BB962C8B-B14F-4D97-AF65-F5344CB8AC3E}">
        <p14:creationId xmlns:p14="http://schemas.microsoft.com/office/powerpoint/2010/main" val="4146839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37</a:t>
            </a:fld>
            <a:endParaRPr lang="en-US"/>
          </a:p>
        </p:txBody>
      </p:sp>
      <p:sp>
        <p:nvSpPr>
          <p:cNvPr id="7" name="TextBox 6"/>
          <p:cNvSpPr txBox="1"/>
          <p:nvPr/>
        </p:nvSpPr>
        <p:spPr>
          <a:xfrm>
            <a:off x="1570434" y="3666446"/>
            <a:ext cx="5398994" cy="954107"/>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cập</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nhật</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Tổng</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Tiền</a:t>
            </a:r>
            <a:endParaRPr lang="en-US" sz="2800" dirty="0" smtClean="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6656" y="2438222"/>
            <a:ext cx="6686550" cy="439641"/>
          </a:xfrm>
        </p:spPr>
        <p:txBody>
          <a:bodyPr/>
          <a:lstStyle/>
          <a:p>
            <a:pPr marL="114300" indent="0">
              <a:buNone/>
            </a:pPr>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981636" y="1377940"/>
            <a:ext cx="6461312" cy="2120564"/>
          </a:xfrm>
          <a:prstGeom prst="rect">
            <a:avLst/>
          </a:prstGeom>
        </p:spPr>
      </p:pic>
    </p:spTree>
    <p:extLst>
      <p:ext uri="{BB962C8B-B14F-4D97-AF65-F5344CB8AC3E}">
        <p14:creationId xmlns:p14="http://schemas.microsoft.com/office/powerpoint/2010/main" val="949936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38</a:t>
            </a:fld>
            <a:endParaRPr lang="en-US"/>
          </a:p>
        </p:txBody>
      </p:sp>
      <p:sp>
        <p:nvSpPr>
          <p:cNvPr id="7" name="TextBox 6"/>
          <p:cNvSpPr txBox="1"/>
          <p:nvPr/>
        </p:nvSpPr>
        <p:spPr>
          <a:xfrm>
            <a:off x="1570434" y="3666446"/>
            <a:ext cx="6325160" cy="523220"/>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xóa</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Hóa</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Đơn</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6656" y="2438222"/>
            <a:ext cx="6686550" cy="439641"/>
          </a:xfrm>
        </p:spPr>
        <p:txBody>
          <a:bodyPr/>
          <a:lstStyle/>
          <a:p>
            <a:pPr marL="114300" indent="0">
              <a:buNone/>
            </a:pPr>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211829" y="1103742"/>
            <a:ext cx="6742106" cy="2505710"/>
          </a:xfrm>
          <a:prstGeom prst="rect">
            <a:avLst/>
          </a:prstGeom>
        </p:spPr>
      </p:pic>
    </p:spTree>
    <p:extLst>
      <p:ext uri="{BB962C8B-B14F-4D97-AF65-F5344CB8AC3E}">
        <p14:creationId xmlns:p14="http://schemas.microsoft.com/office/powerpoint/2010/main" val="566029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829" y="326888"/>
            <a:ext cx="6683765" cy="960668"/>
          </a:xfrm>
        </p:spPr>
        <p:txBody>
          <a:bodyPr/>
          <a:lstStyle/>
          <a:p>
            <a:r>
              <a:rPr lang="en-US" b="1" dirty="0">
                <a:latin typeface="Times New Roman" panose="02020603050405020304" pitchFamily="18" charset="0"/>
                <a:cs typeface="Times New Roman" panose="02020603050405020304" pitchFamily="18" charset="0"/>
              </a:rPr>
              <a:t>RÀNG BUỘC TOÀN VẸN</a:t>
            </a:r>
          </a:p>
        </p:txBody>
      </p:sp>
      <p:sp>
        <p:nvSpPr>
          <p:cNvPr id="4" name="Slide Number Placeholder 3"/>
          <p:cNvSpPr>
            <a:spLocks noGrp="1"/>
          </p:cNvSpPr>
          <p:nvPr>
            <p:ph type="sldNum" sz="quarter" idx="12"/>
          </p:nvPr>
        </p:nvSpPr>
        <p:spPr/>
        <p:txBody>
          <a:bodyPr/>
          <a:lstStyle/>
          <a:p>
            <a:fld id="{0F97AFA4-98C7-4916-9B69-0BAD226ACD94}" type="slidenum">
              <a:rPr lang="en-US" smtClean="0"/>
              <a:t>39</a:t>
            </a:fld>
            <a:endParaRPr lang="en-US"/>
          </a:p>
        </p:txBody>
      </p:sp>
      <p:sp>
        <p:nvSpPr>
          <p:cNvPr id="7" name="TextBox 6"/>
          <p:cNvSpPr txBox="1"/>
          <p:nvPr/>
        </p:nvSpPr>
        <p:spPr>
          <a:xfrm>
            <a:off x="2188999" y="3689123"/>
            <a:ext cx="6325160" cy="523220"/>
          </a:xfrm>
          <a:prstGeom prst="rect">
            <a:avLst/>
          </a:prstGeom>
          <a:noFill/>
        </p:spPr>
        <p:txBody>
          <a:bodyPr wrap="square" rtlCol="0">
            <a:spAutoFit/>
          </a:bodyPr>
          <a:lstStyle/>
          <a:p>
            <a:r>
              <a:rPr lang="en-US" sz="2800" dirty="0" smtClean="0">
                <a:solidFill>
                  <a:schemeClr val="tx1"/>
                </a:solidFill>
                <a:latin typeface="Times New Roman" panose="02020603050405020304" pitchFamily="18" charset="0"/>
                <a:cs typeface="Times New Roman" panose="02020603050405020304" pitchFamily="18" charset="0"/>
              </a:rPr>
              <a:t>Trigger </a:t>
            </a:r>
            <a:r>
              <a:rPr lang="en-US" sz="2800" dirty="0" err="1" smtClean="0">
                <a:solidFill>
                  <a:schemeClr val="tx1"/>
                </a:solidFill>
                <a:latin typeface="Times New Roman" panose="02020603050405020304" pitchFamily="18" charset="0"/>
                <a:cs typeface="Times New Roman" panose="02020603050405020304" pitchFamily="18" charset="0"/>
              </a:rPr>
              <a:t>xóa</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Hóa</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Đơn</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6656" y="2438222"/>
            <a:ext cx="6686550" cy="439641"/>
          </a:xfrm>
        </p:spPr>
        <p:txBody>
          <a:bodyPr/>
          <a:lstStyle/>
          <a:p>
            <a:pPr marL="114300" indent="0">
              <a:buNone/>
            </a:pPr>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211829" y="1103742"/>
            <a:ext cx="6742106" cy="2505710"/>
          </a:xfrm>
          <a:prstGeom prst="rect">
            <a:avLst/>
          </a:prstGeom>
        </p:spPr>
      </p:pic>
    </p:spTree>
    <p:extLst>
      <p:ext uri="{BB962C8B-B14F-4D97-AF65-F5344CB8AC3E}">
        <p14:creationId xmlns:p14="http://schemas.microsoft.com/office/powerpoint/2010/main" val="163459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a:latin typeface="Times New Roman" panose="02020603050405020304" pitchFamily="18" charset="0"/>
                <a:cs typeface="Times New Roman" panose="02020603050405020304" pitchFamily="18" charset="0"/>
              </a:rPr>
              <a:t>MỤC ĐÍCH VÀ PHẠM VI ĐỀ TÀI </a:t>
            </a:r>
          </a:p>
        </p:txBody>
      </p:sp>
      <p:sp>
        <p:nvSpPr>
          <p:cNvPr id="3" name="Text Placeholder 2"/>
          <p:cNvSpPr>
            <a:spLocks noGrp="1"/>
          </p:cNvSpPr>
          <p:nvPr>
            <p:ph type="body" idx="1"/>
          </p:nvPr>
        </p:nvSpPr>
        <p:spPr>
          <a:xfrm>
            <a:off x="1207850" y="1430148"/>
            <a:ext cx="7865266" cy="3033900"/>
          </a:xfrm>
        </p:spPr>
        <p:txBody>
          <a:bodyPr/>
          <a:lstStyle/>
          <a:p>
            <a:pPr lvl="0"/>
            <a:r>
              <a:rPr lang="en-US" sz="2800">
                <a:latin typeface="Times New Roman" panose="02020603050405020304" pitchFamily="18" charset="0"/>
                <a:cs typeface="Times New Roman" panose="02020603050405020304" pitchFamily="18" charset="0"/>
              </a:rPr>
              <a:t>Vận dụng kiến thức đã học vào thực tiễn</a:t>
            </a:r>
          </a:p>
          <a:p>
            <a:pPr lvl="0"/>
            <a:r>
              <a:rPr lang="en-US" sz="2800">
                <a:latin typeface="Times New Roman" panose="02020603050405020304" pitchFamily="18" charset="0"/>
                <a:cs typeface="Times New Roman" panose="02020603050405020304" pitchFamily="18" charset="0"/>
              </a:rPr>
              <a:t>Tạo ra phần mềm quản lý có thể ứng dụng được trong thực tế </a:t>
            </a:r>
          </a:p>
          <a:p>
            <a:pPr lvl="0"/>
            <a:r>
              <a:rPr lang="en-US" sz="2800">
                <a:latin typeface="Times New Roman" panose="02020603050405020304" pitchFamily="18" charset="0"/>
                <a:cs typeface="Times New Roman" panose="02020603050405020304" pitchFamily="18" charset="0"/>
              </a:rPr>
              <a:t>Phục vụ cho việc quản lý bán hàng của cừa hàng phụ tùng xe máy PPANND</a:t>
            </a:r>
          </a:p>
          <a:p>
            <a:pPr lvl="0"/>
            <a:r>
              <a:rPr lang="en-US" sz="2800">
                <a:latin typeface="Times New Roman" panose="02020603050405020304" pitchFamily="18" charset="0"/>
                <a:cs typeface="Times New Roman" panose="02020603050405020304" pitchFamily="18" charset="0"/>
              </a:rPr>
              <a:t>Công việc chỉ quản lý việc bán hàng , nhập hàng , giá xuất , hóa đơn,..</a:t>
            </a:r>
          </a:p>
          <a:p>
            <a:endParaRPr lang="en-US" sz="2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553785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2569-1E57-4711-8CF1-E1477A22779F}"/>
              </a:ext>
            </a:extLst>
          </p:cNvPr>
          <p:cNvSpPr>
            <a:spLocks noGrp="1"/>
          </p:cNvSpPr>
          <p:nvPr>
            <p:ph type="ctrTitle"/>
          </p:nvPr>
        </p:nvSpPr>
        <p:spPr>
          <a:xfrm>
            <a:off x="937880" y="1988785"/>
            <a:ext cx="6923126" cy="867829"/>
          </a:xfrm>
        </p:spPr>
        <p:txBody>
          <a:bodyPr/>
          <a:lstStyle/>
          <a:p>
            <a:pPr algn="ctr"/>
            <a:r>
              <a:rPr lang="en-US" sz="3500">
                <a:latin typeface="Times New Roman" panose="02020603050405020304" pitchFamily="18" charset="0"/>
                <a:cs typeface="Times New Roman" panose="02020603050405020304" pitchFamily="18" charset="0"/>
              </a:rPr>
              <a:t>DEMO CHƯƠNG TRÌNH</a:t>
            </a:r>
          </a:p>
        </p:txBody>
      </p:sp>
    </p:spTree>
    <p:extLst>
      <p:ext uri="{BB962C8B-B14F-4D97-AF65-F5344CB8AC3E}">
        <p14:creationId xmlns:p14="http://schemas.microsoft.com/office/powerpoint/2010/main" val="233433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AA1F73-08BD-4992-9F09-7C470C5AC4A6}"/>
              </a:ext>
            </a:extLst>
          </p:cNvPr>
          <p:cNvSpPr>
            <a:spLocks noGrp="1"/>
          </p:cNvSpPr>
          <p:nvPr>
            <p:ph type="sldNum" sz="quarter" idx="12"/>
          </p:nvPr>
        </p:nvSpPr>
        <p:spPr/>
        <p:txBody>
          <a:bodyPr/>
          <a:lstStyle/>
          <a:p>
            <a:fld id="{0F97AFA4-98C7-4916-9B69-0BAD226ACD94}" type="slidenum">
              <a:rPr lang="en-US" smtClean="0"/>
              <a:t>41</a:t>
            </a:fld>
            <a:endParaRPr lang="en-US"/>
          </a:p>
        </p:txBody>
      </p:sp>
      <p:pic>
        <p:nvPicPr>
          <p:cNvPr id="5" name="Picture 4">
            <a:extLst>
              <a:ext uri="{FF2B5EF4-FFF2-40B4-BE49-F238E27FC236}">
                <a16:creationId xmlns:a16="http://schemas.microsoft.com/office/drawing/2014/main" id="{AA9C1373-A24B-4A06-9BEE-7BBBA1BB8807}"/>
              </a:ext>
            </a:extLst>
          </p:cNvPr>
          <p:cNvPicPr/>
          <p:nvPr/>
        </p:nvPicPr>
        <p:blipFill rotWithShape="1">
          <a:blip r:embed="rId2" cstate="print">
            <a:extLst>
              <a:ext uri="{28A0092B-C50C-407E-A947-70E740481C1C}">
                <a14:useLocalDpi xmlns:a14="http://schemas.microsoft.com/office/drawing/2010/main" val="0"/>
              </a:ext>
            </a:extLst>
          </a:blip>
          <a:srcRect t="11169" r="1538" b="5413"/>
          <a:stretch/>
        </p:blipFill>
        <p:spPr bwMode="auto">
          <a:xfrm>
            <a:off x="1533865" y="1167943"/>
            <a:ext cx="6728400" cy="3430610"/>
          </a:xfrm>
          <a:prstGeom prst="rect">
            <a:avLst/>
          </a:prstGeom>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C6536F8D-B115-45C9-8EEB-1F0687A5AE07}"/>
              </a:ext>
            </a:extLst>
          </p:cNvPr>
          <p:cNvSpPr>
            <a:spLocks noGrp="1"/>
          </p:cNvSpPr>
          <p:nvPr>
            <p:ph type="title"/>
          </p:nvPr>
        </p:nvSpPr>
        <p:spPr>
          <a:xfrm>
            <a:off x="1207800" y="557795"/>
            <a:ext cx="6728400" cy="351300"/>
          </a:xfrm>
        </p:spPr>
        <p:txBody>
          <a:bodyPr/>
          <a:lstStyle/>
          <a:p>
            <a:r>
              <a:rPr lang="en-US" sz="3000">
                <a:latin typeface="Times New Roman" panose="02020603050405020304" pitchFamily="18" charset="0"/>
                <a:cs typeface="Times New Roman" panose="02020603050405020304" pitchFamily="18" charset="0"/>
              </a:rPr>
              <a:t>Website</a:t>
            </a:r>
          </a:p>
        </p:txBody>
      </p:sp>
    </p:spTree>
    <p:extLst>
      <p:ext uri="{BB962C8B-B14F-4D97-AF65-F5344CB8AC3E}">
        <p14:creationId xmlns:p14="http://schemas.microsoft.com/office/powerpoint/2010/main" val="357159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68CD22-D68D-49A5-9A7C-0DA6807FD5D1}"/>
              </a:ext>
            </a:extLst>
          </p:cNvPr>
          <p:cNvSpPr>
            <a:spLocks noGrp="1"/>
          </p:cNvSpPr>
          <p:nvPr>
            <p:ph type="sldNum" sz="quarter" idx="12"/>
          </p:nvPr>
        </p:nvSpPr>
        <p:spPr/>
        <p:txBody>
          <a:bodyPr/>
          <a:lstStyle/>
          <a:p>
            <a:fld id="{0F97AFA4-98C7-4916-9B69-0BAD226ACD94}" type="slidenum">
              <a:rPr lang="en-US" smtClean="0"/>
              <a:t>42</a:t>
            </a:fld>
            <a:endParaRPr lang="en-US"/>
          </a:p>
        </p:txBody>
      </p:sp>
      <p:pic>
        <p:nvPicPr>
          <p:cNvPr id="5" name="Picture 4">
            <a:extLst>
              <a:ext uri="{FF2B5EF4-FFF2-40B4-BE49-F238E27FC236}">
                <a16:creationId xmlns:a16="http://schemas.microsoft.com/office/drawing/2014/main" id="{F82F500B-B36C-49D8-8240-0BD87AA1F4B6}"/>
              </a:ext>
            </a:extLst>
          </p:cNvPr>
          <p:cNvPicPr/>
          <p:nvPr/>
        </p:nvPicPr>
        <p:blipFill rotWithShape="1">
          <a:blip r:embed="rId2" cstate="print">
            <a:extLst>
              <a:ext uri="{28A0092B-C50C-407E-A947-70E740481C1C}">
                <a14:useLocalDpi xmlns:a14="http://schemas.microsoft.com/office/drawing/2010/main" val="0"/>
              </a:ext>
            </a:extLst>
          </a:blip>
          <a:srcRect l="14488" t="11168" r="13462" b="6325"/>
          <a:stretch/>
        </p:blipFill>
        <p:spPr bwMode="auto">
          <a:xfrm>
            <a:off x="1751847" y="1229743"/>
            <a:ext cx="5640306" cy="342368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C70CC3B-5E4A-4855-8AD1-EEB920136633}"/>
              </a:ext>
            </a:extLst>
          </p:cNvPr>
          <p:cNvSpPr txBox="1"/>
          <p:nvPr/>
        </p:nvSpPr>
        <p:spPr>
          <a:xfrm>
            <a:off x="1215654" y="419191"/>
            <a:ext cx="5192233"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Thông Tin Sản Phẩm</a:t>
            </a:r>
            <a:endParaRPr lang="en-US" sz="3000">
              <a:solidFill>
                <a:schemeClr val="tx1"/>
              </a:solidFill>
            </a:endParaRPr>
          </a:p>
        </p:txBody>
      </p:sp>
    </p:spTree>
    <p:extLst>
      <p:ext uri="{BB962C8B-B14F-4D97-AF65-F5344CB8AC3E}">
        <p14:creationId xmlns:p14="http://schemas.microsoft.com/office/powerpoint/2010/main" val="53765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255A91-3B14-4B5F-A0AA-8D18C55F61B9}"/>
              </a:ext>
            </a:extLst>
          </p:cNvPr>
          <p:cNvSpPr>
            <a:spLocks noGrp="1"/>
          </p:cNvSpPr>
          <p:nvPr>
            <p:ph type="sldNum" sz="quarter" idx="12"/>
          </p:nvPr>
        </p:nvSpPr>
        <p:spPr/>
        <p:txBody>
          <a:bodyPr/>
          <a:lstStyle/>
          <a:p>
            <a:fld id="{0F97AFA4-98C7-4916-9B69-0BAD226ACD94}" type="slidenum">
              <a:rPr lang="en-US" smtClean="0"/>
              <a:t>43</a:t>
            </a:fld>
            <a:endParaRPr lang="en-US"/>
          </a:p>
        </p:txBody>
      </p:sp>
      <p:pic>
        <p:nvPicPr>
          <p:cNvPr id="5" name="Picture 4">
            <a:extLst>
              <a:ext uri="{FF2B5EF4-FFF2-40B4-BE49-F238E27FC236}">
                <a16:creationId xmlns:a16="http://schemas.microsoft.com/office/drawing/2014/main" id="{FC06E824-6C60-4BBD-9AE9-B4196C325717}"/>
              </a:ext>
            </a:extLst>
          </p:cNvPr>
          <p:cNvPicPr/>
          <p:nvPr/>
        </p:nvPicPr>
        <p:blipFill rotWithShape="1">
          <a:blip r:embed="rId2" cstate="print">
            <a:extLst>
              <a:ext uri="{28A0092B-C50C-407E-A947-70E740481C1C}">
                <a14:useLocalDpi xmlns:a14="http://schemas.microsoft.com/office/drawing/2010/main" val="0"/>
              </a:ext>
            </a:extLst>
          </a:blip>
          <a:srcRect l="899" t="11167" r="16153" b="4045"/>
          <a:stretch/>
        </p:blipFill>
        <p:spPr bwMode="auto">
          <a:xfrm>
            <a:off x="1850065" y="1264780"/>
            <a:ext cx="6117265" cy="37263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920F3BD9-0F00-4B15-97B6-3B2336517BE6}"/>
              </a:ext>
            </a:extLst>
          </p:cNvPr>
          <p:cNvSpPr txBox="1"/>
          <p:nvPr/>
        </p:nvSpPr>
        <p:spPr>
          <a:xfrm>
            <a:off x="1077432" y="538912"/>
            <a:ext cx="6634717" cy="561949"/>
          </a:xfrm>
          <a:prstGeom prst="rect">
            <a:avLst/>
          </a:prstGeom>
          <a:noFill/>
        </p:spPr>
        <p:txBody>
          <a:bodyPr wrap="square">
            <a:spAutoFit/>
          </a:bodyPr>
          <a:lstStyle/>
          <a:p>
            <a:pPr marL="0" marR="0" algn="ctr">
              <a:lnSpc>
                <a:spcPct val="107000"/>
              </a:lnSpc>
              <a:spcBef>
                <a:spcPts val="0"/>
              </a:spcBef>
              <a:spcAft>
                <a:spcPts val="800"/>
              </a:spcAft>
            </a:pPr>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Danh sách sản phẩm khách hàng chọn</a:t>
            </a:r>
            <a:endParaRPr lang="en-US" sz="3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482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F765F-4E92-483E-A437-A7F8A6FCEEC5}"/>
              </a:ext>
            </a:extLst>
          </p:cNvPr>
          <p:cNvSpPr>
            <a:spLocks noGrp="1"/>
          </p:cNvSpPr>
          <p:nvPr>
            <p:ph type="sldNum" sz="quarter" idx="12"/>
          </p:nvPr>
        </p:nvSpPr>
        <p:spPr/>
        <p:txBody>
          <a:bodyPr/>
          <a:lstStyle/>
          <a:p>
            <a:fld id="{0F97AFA4-98C7-4916-9B69-0BAD226ACD94}" type="slidenum">
              <a:rPr lang="en-US" smtClean="0"/>
              <a:t>44</a:t>
            </a:fld>
            <a:endParaRPr lang="en-US"/>
          </a:p>
        </p:txBody>
      </p:sp>
      <p:pic>
        <p:nvPicPr>
          <p:cNvPr id="5" name="Picture 4">
            <a:extLst>
              <a:ext uri="{FF2B5EF4-FFF2-40B4-BE49-F238E27FC236}">
                <a16:creationId xmlns:a16="http://schemas.microsoft.com/office/drawing/2014/main" id="{79DAB0DE-38F6-434A-B6C2-ED5DBEC0792E}"/>
              </a:ext>
            </a:extLst>
          </p:cNvPr>
          <p:cNvPicPr/>
          <p:nvPr/>
        </p:nvPicPr>
        <p:blipFill rotWithShape="1">
          <a:blip r:embed="rId2" cstate="print">
            <a:extLst>
              <a:ext uri="{28A0092B-C50C-407E-A947-70E740481C1C}">
                <a14:useLocalDpi xmlns:a14="http://schemas.microsoft.com/office/drawing/2010/main" val="0"/>
              </a:ext>
            </a:extLst>
          </a:blip>
          <a:srcRect l="1" r="1282" b="4273"/>
          <a:stretch/>
        </p:blipFill>
        <p:spPr bwMode="auto">
          <a:xfrm>
            <a:off x="1861819" y="1299033"/>
            <a:ext cx="6190571" cy="3692067"/>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F0A5D37-CB85-4484-9DB5-5A16C646F175}"/>
              </a:ext>
            </a:extLst>
          </p:cNvPr>
          <p:cNvSpPr txBox="1"/>
          <p:nvPr/>
        </p:nvSpPr>
        <p:spPr>
          <a:xfrm>
            <a:off x="1120522" y="446764"/>
            <a:ext cx="7673164" cy="561949"/>
          </a:xfrm>
          <a:prstGeom prst="rect">
            <a:avLst/>
          </a:prstGeom>
          <a:noFill/>
        </p:spPr>
        <p:txBody>
          <a:bodyPr wrap="square">
            <a:spAutoFit/>
          </a:bodyPr>
          <a:lstStyle/>
          <a:p>
            <a:pPr marL="0" marR="0" algn="ctr">
              <a:lnSpc>
                <a:spcPct val="107000"/>
              </a:lnSpc>
              <a:spcBef>
                <a:spcPts val="0"/>
              </a:spcBef>
              <a:spcAft>
                <a:spcPts val="800"/>
              </a:spcAft>
            </a:pPr>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Khách hang lưu danh sách sản phẩm mình chọn</a:t>
            </a:r>
            <a:endParaRPr lang="en-US" sz="3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411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23ECD6-AB44-4A8F-A69D-61A1C1734880}"/>
              </a:ext>
            </a:extLst>
          </p:cNvPr>
          <p:cNvSpPr>
            <a:spLocks noGrp="1"/>
          </p:cNvSpPr>
          <p:nvPr>
            <p:ph type="sldNum" sz="quarter" idx="12"/>
          </p:nvPr>
        </p:nvSpPr>
        <p:spPr/>
        <p:txBody>
          <a:bodyPr/>
          <a:lstStyle/>
          <a:p>
            <a:fld id="{0F97AFA4-98C7-4916-9B69-0BAD226ACD94}" type="slidenum">
              <a:rPr lang="en-US" smtClean="0"/>
              <a:t>45</a:t>
            </a:fld>
            <a:endParaRPr lang="en-US"/>
          </a:p>
        </p:txBody>
      </p:sp>
      <p:pic>
        <p:nvPicPr>
          <p:cNvPr id="5" name="Picture 4">
            <a:extLst>
              <a:ext uri="{FF2B5EF4-FFF2-40B4-BE49-F238E27FC236}">
                <a16:creationId xmlns:a16="http://schemas.microsoft.com/office/drawing/2014/main" id="{038FDC8A-49C5-4246-86EE-AE696869BF14}"/>
              </a:ext>
            </a:extLst>
          </p:cNvPr>
          <p:cNvPicPr/>
          <p:nvPr/>
        </p:nvPicPr>
        <p:blipFill rotWithShape="1">
          <a:blip r:embed="rId2" cstate="print">
            <a:extLst>
              <a:ext uri="{28A0092B-C50C-407E-A947-70E740481C1C}">
                <a14:useLocalDpi xmlns:a14="http://schemas.microsoft.com/office/drawing/2010/main" val="0"/>
              </a:ext>
            </a:extLst>
          </a:blip>
          <a:srcRect t="11168" r="3879" b="4238"/>
          <a:stretch/>
        </p:blipFill>
        <p:spPr bwMode="auto">
          <a:xfrm>
            <a:off x="1602947" y="1210427"/>
            <a:ext cx="6215528" cy="365928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AB89C26-9937-47BA-B178-54B572E5FFF5}"/>
              </a:ext>
            </a:extLst>
          </p:cNvPr>
          <p:cNvSpPr txBox="1"/>
          <p:nvPr/>
        </p:nvSpPr>
        <p:spPr>
          <a:xfrm>
            <a:off x="1272362" y="476977"/>
            <a:ext cx="4572000"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Tìm kiếm sản phẩm</a:t>
            </a:r>
            <a:endParaRPr lang="en-US" sz="3000">
              <a:solidFill>
                <a:schemeClr val="tx1"/>
              </a:solidFill>
            </a:endParaRPr>
          </a:p>
        </p:txBody>
      </p:sp>
    </p:spTree>
    <p:extLst>
      <p:ext uri="{BB962C8B-B14F-4D97-AF65-F5344CB8AC3E}">
        <p14:creationId xmlns:p14="http://schemas.microsoft.com/office/powerpoint/2010/main" val="2335438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D14B46-E2F6-47D3-B446-EFB91DB57707}"/>
              </a:ext>
            </a:extLst>
          </p:cNvPr>
          <p:cNvSpPr>
            <a:spLocks noGrp="1"/>
          </p:cNvSpPr>
          <p:nvPr>
            <p:ph type="sldNum" sz="quarter" idx="12"/>
          </p:nvPr>
        </p:nvSpPr>
        <p:spPr/>
        <p:txBody>
          <a:bodyPr/>
          <a:lstStyle/>
          <a:p>
            <a:fld id="{0F97AFA4-98C7-4916-9B69-0BAD226ACD94}" type="slidenum">
              <a:rPr lang="en-US" smtClean="0"/>
              <a:t>46</a:t>
            </a:fld>
            <a:endParaRPr lang="en-US"/>
          </a:p>
        </p:txBody>
      </p:sp>
      <p:pic>
        <p:nvPicPr>
          <p:cNvPr id="5" name="Picture 4">
            <a:extLst>
              <a:ext uri="{FF2B5EF4-FFF2-40B4-BE49-F238E27FC236}">
                <a16:creationId xmlns:a16="http://schemas.microsoft.com/office/drawing/2014/main" id="{0E07A833-21AE-4ABE-8D38-980EAE483FB3}"/>
              </a:ext>
            </a:extLst>
          </p:cNvPr>
          <p:cNvPicPr/>
          <p:nvPr/>
        </p:nvPicPr>
        <p:blipFill rotWithShape="1">
          <a:blip r:embed="rId2" cstate="print">
            <a:extLst>
              <a:ext uri="{28A0092B-C50C-407E-A947-70E740481C1C}">
                <a14:useLocalDpi xmlns:a14="http://schemas.microsoft.com/office/drawing/2010/main" val="0"/>
              </a:ext>
            </a:extLst>
          </a:blip>
          <a:srcRect l="1922" t="12308" r="3334" b="5413"/>
          <a:stretch/>
        </p:blipFill>
        <p:spPr bwMode="auto">
          <a:xfrm>
            <a:off x="1286540" y="1193915"/>
            <a:ext cx="6560288" cy="3711238"/>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975BCF3-BD25-48CC-8C8E-B6FDCF7E0A6E}"/>
              </a:ext>
            </a:extLst>
          </p:cNvPr>
          <p:cNvSpPr txBox="1"/>
          <p:nvPr/>
        </p:nvSpPr>
        <p:spPr>
          <a:xfrm>
            <a:off x="1286540" y="484066"/>
            <a:ext cx="5716772"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Danh sách sản phẩm nhớ xe máy</a:t>
            </a:r>
            <a:endParaRPr lang="en-US" sz="3000">
              <a:solidFill>
                <a:schemeClr val="tx1"/>
              </a:solidFill>
            </a:endParaRPr>
          </a:p>
        </p:txBody>
      </p:sp>
    </p:spTree>
    <p:extLst>
      <p:ext uri="{BB962C8B-B14F-4D97-AF65-F5344CB8AC3E}">
        <p14:creationId xmlns:p14="http://schemas.microsoft.com/office/powerpoint/2010/main" val="2490492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a:latin typeface="Times New Roman" panose="02020603050405020304" pitchFamily="18" charset="0"/>
                <a:cs typeface="Times New Roman" panose="02020603050405020304" pitchFamily="18" charset="0"/>
              </a:rPr>
              <a:t>Form hệ thống</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6" name="Picture 5" descr="Không có mô tả.">
            <a:extLst>
              <a:ext uri="{FF2B5EF4-FFF2-40B4-BE49-F238E27FC236}">
                <a16:creationId xmlns:a16="http://schemas.microsoft.com/office/drawing/2014/main" id="{ADE6CE5D-DCF6-4DFF-90DE-F8F083E0B0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9842" y="1323222"/>
            <a:ext cx="6317246" cy="3667878"/>
          </a:xfrm>
          <a:prstGeom prst="rect">
            <a:avLst/>
          </a:prstGeom>
          <a:noFill/>
          <a:ln>
            <a:noFill/>
          </a:ln>
        </p:spPr>
      </p:pic>
    </p:spTree>
    <p:extLst>
      <p:ext uri="{BB962C8B-B14F-4D97-AF65-F5344CB8AC3E}">
        <p14:creationId xmlns:p14="http://schemas.microsoft.com/office/powerpoint/2010/main" val="2041967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FDBDDD-7631-494B-B653-26C1F06A017B}"/>
              </a:ext>
            </a:extLst>
          </p:cNvPr>
          <p:cNvSpPr>
            <a:spLocks noGrp="1"/>
          </p:cNvSpPr>
          <p:nvPr>
            <p:ph type="sldNum" sz="quarter" idx="12"/>
          </p:nvPr>
        </p:nvSpPr>
        <p:spPr/>
        <p:txBody>
          <a:bodyPr/>
          <a:lstStyle/>
          <a:p>
            <a:fld id="{0F97AFA4-98C7-4916-9B69-0BAD226ACD94}" type="slidenum">
              <a:rPr lang="en-US" smtClean="0"/>
              <a:t>48</a:t>
            </a:fld>
            <a:endParaRPr lang="en-US"/>
          </a:p>
        </p:txBody>
      </p:sp>
      <p:pic>
        <p:nvPicPr>
          <p:cNvPr id="5" name="Picture 4" descr="Không có mô tả.">
            <a:extLst>
              <a:ext uri="{FF2B5EF4-FFF2-40B4-BE49-F238E27FC236}">
                <a16:creationId xmlns:a16="http://schemas.microsoft.com/office/drawing/2014/main" id="{9C1C7FE6-900B-4715-83FD-02B8A565096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1478" y="1004510"/>
            <a:ext cx="6985591" cy="3986589"/>
          </a:xfrm>
          <a:prstGeom prst="rect">
            <a:avLst/>
          </a:prstGeom>
          <a:noFill/>
          <a:ln>
            <a:noFill/>
          </a:ln>
        </p:spPr>
      </p:pic>
      <p:sp>
        <p:nvSpPr>
          <p:cNvPr id="7" name="TextBox 6">
            <a:extLst>
              <a:ext uri="{FF2B5EF4-FFF2-40B4-BE49-F238E27FC236}">
                <a16:creationId xmlns:a16="http://schemas.microsoft.com/office/drawing/2014/main" id="{7DFE87F9-A924-4C5B-8962-C3F1B6DB1FFC}"/>
              </a:ext>
            </a:extLst>
          </p:cNvPr>
          <p:cNvSpPr txBox="1"/>
          <p:nvPr/>
        </p:nvSpPr>
        <p:spPr>
          <a:xfrm>
            <a:off x="1201479" y="381127"/>
            <a:ext cx="7438696" cy="561949"/>
          </a:xfrm>
          <a:prstGeom prst="rect">
            <a:avLst/>
          </a:prstGeom>
          <a:noFill/>
        </p:spPr>
        <p:txBody>
          <a:bodyPr wrap="square">
            <a:spAutoFit/>
          </a:bodyPr>
          <a:lstStyle/>
          <a:p>
            <a:pPr marL="0" marR="0" algn="ctr">
              <a:lnSpc>
                <a:spcPct val="107000"/>
              </a:lnSpc>
              <a:spcBef>
                <a:spcPts val="0"/>
              </a:spcBef>
              <a:spcAft>
                <a:spcPts val="800"/>
              </a:spcAft>
            </a:pPr>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 đăng nhập giành cho nhân viên quản lý</a:t>
            </a:r>
            <a:endParaRPr lang="en-US" sz="3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3579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A8A192-A59B-49D4-9251-4CDA3294FB36}"/>
              </a:ext>
            </a:extLst>
          </p:cNvPr>
          <p:cNvSpPr>
            <a:spLocks noGrp="1"/>
          </p:cNvSpPr>
          <p:nvPr>
            <p:ph type="sldNum" sz="quarter" idx="12"/>
          </p:nvPr>
        </p:nvSpPr>
        <p:spPr/>
        <p:txBody>
          <a:bodyPr/>
          <a:lstStyle/>
          <a:p>
            <a:fld id="{0F97AFA4-98C7-4916-9B69-0BAD226ACD94}" type="slidenum">
              <a:rPr lang="en-US" smtClean="0"/>
              <a:t>49</a:t>
            </a:fld>
            <a:endParaRPr lang="en-US"/>
          </a:p>
        </p:txBody>
      </p:sp>
      <p:pic>
        <p:nvPicPr>
          <p:cNvPr id="5" name="Picture 4" descr="Không có mô tả.">
            <a:extLst>
              <a:ext uri="{FF2B5EF4-FFF2-40B4-BE49-F238E27FC236}">
                <a16:creationId xmlns:a16="http://schemas.microsoft.com/office/drawing/2014/main" id="{9E74BD0A-DE84-4DB4-8BAA-ADFE9D97D5A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041" y="1112931"/>
            <a:ext cx="7091918" cy="3749692"/>
          </a:xfrm>
          <a:prstGeom prst="rect">
            <a:avLst/>
          </a:prstGeom>
          <a:noFill/>
          <a:ln>
            <a:noFill/>
          </a:ln>
        </p:spPr>
      </p:pic>
      <p:sp>
        <p:nvSpPr>
          <p:cNvPr id="7" name="TextBox 6">
            <a:extLst>
              <a:ext uri="{FF2B5EF4-FFF2-40B4-BE49-F238E27FC236}">
                <a16:creationId xmlns:a16="http://schemas.microsoft.com/office/drawing/2014/main" id="{769B1FCE-DBC2-44D3-94DC-0AE6948854EF}"/>
              </a:ext>
            </a:extLst>
          </p:cNvPr>
          <p:cNvSpPr txBox="1"/>
          <p:nvPr/>
        </p:nvSpPr>
        <p:spPr>
          <a:xfrm>
            <a:off x="1187301" y="434446"/>
            <a:ext cx="7581015"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Form đăng nhập giành cho nhân viên thu ngân </a:t>
            </a:r>
            <a:endParaRPr lang="en-US" sz="3000">
              <a:solidFill>
                <a:schemeClr val="tx1"/>
              </a:solidFill>
            </a:endParaRPr>
          </a:p>
        </p:txBody>
      </p:sp>
    </p:spTree>
    <p:extLst>
      <p:ext uri="{BB962C8B-B14F-4D97-AF65-F5344CB8AC3E}">
        <p14:creationId xmlns:p14="http://schemas.microsoft.com/office/powerpoint/2010/main" val="332875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a:latin typeface="Times New Roman" panose="02020603050405020304" pitchFamily="18" charset="0"/>
                <a:cs typeface="Times New Roman" panose="02020603050405020304" pitchFamily="18" charset="0"/>
              </a:rPr>
              <a:t>CƠ CẤU TỔ CHỨC</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10203" y="1354779"/>
            <a:ext cx="5943600" cy="3506470"/>
          </a:xfrm>
          <a:prstGeom prst="rect">
            <a:avLst/>
          </a:prstGeom>
        </p:spPr>
      </p:pic>
    </p:spTree>
    <p:extLst>
      <p:ext uri="{BB962C8B-B14F-4D97-AF65-F5344CB8AC3E}">
        <p14:creationId xmlns:p14="http://schemas.microsoft.com/office/powerpoint/2010/main" val="2949430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AFD2E7-13C3-49AC-8487-82BB7B45594F}"/>
              </a:ext>
            </a:extLst>
          </p:cNvPr>
          <p:cNvSpPr>
            <a:spLocks noGrp="1"/>
          </p:cNvSpPr>
          <p:nvPr>
            <p:ph type="sldNum" sz="quarter" idx="12"/>
          </p:nvPr>
        </p:nvSpPr>
        <p:spPr/>
        <p:txBody>
          <a:bodyPr/>
          <a:lstStyle/>
          <a:p>
            <a:fld id="{0F97AFA4-98C7-4916-9B69-0BAD226ACD94}" type="slidenum">
              <a:rPr lang="en-US" smtClean="0"/>
              <a:t>50</a:t>
            </a:fld>
            <a:endParaRPr lang="en-US"/>
          </a:p>
        </p:txBody>
      </p:sp>
      <p:pic>
        <p:nvPicPr>
          <p:cNvPr id="5" name="Picture 4" descr="Không có mô tả.">
            <a:extLst>
              <a:ext uri="{FF2B5EF4-FFF2-40B4-BE49-F238E27FC236}">
                <a16:creationId xmlns:a16="http://schemas.microsoft.com/office/drawing/2014/main" id="{E171FF63-EDE1-49AD-9CFB-3C291CBDAA3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130" y="1116949"/>
            <a:ext cx="6884581" cy="3704029"/>
          </a:xfrm>
          <a:prstGeom prst="rect">
            <a:avLst/>
          </a:prstGeom>
          <a:noFill/>
          <a:ln>
            <a:noFill/>
          </a:ln>
        </p:spPr>
      </p:pic>
      <p:sp>
        <p:nvSpPr>
          <p:cNvPr id="7" name="TextBox 6">
            <a:extLst>
              <a:ext uri="{FF2B5EF4-FFF2-40B4-BE49-F238E27FC236}">
                <a16:creationId xmlns:a16="http://schemas.microsoft.com/office/drawing/2014/main" id="{7D4FBB20-CF53-48B2-98FE-D562807A29AC}"/>
              </a:ext>
            </a:extLst>
          </p:cNvPr>
          <p:cNvSpPr txBox="1"/>
          <p:nvPr/>
        </p:nvSpPr>
        <p:spPr>
          <a:xfrm>
            <a:off x="1307804" y="469888"/>
            <a:ext cx="7042298"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Form đăng nhập giành cho nhân viên kho </a:t>
            </a:r>
            <a:endParaRPr lang="en-US" sz="3000">
              <a:solidFill>
                <a:schemeClr val="tx1"/>
              </a:solidFill>
            </a:endParaRPr>
          </a:p>
        </p:txBody>
      </p:sp>
    </p:spTree>
    <p:extLst>
      <p:ext uri="{BB962C8B-B14F-4D97-AF65-F5344CB8AC3E}">
        <p14:creationId xmlns:p14="http://schemas.microsoft.com/office/powerpoint/2010/main" val="125896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C8FD18-C159-4191-AE55-1D58CB2130DD}"/>
              </a:ext>
            </a:extLst>
          </p:cNvPr>
          <p:cNvSpPr>
            <a:spLocks noGrp="1"/>
          </p:cNvSpPr>
          <p:nvPr>
            <p:ph type="sldNum" sz="quarter" idx="12"/>
          </p:nvPr>
        </p:nvSpPr>
        <p:spPr/>
        <p:txBody>
          <a:bodyPr/>
          <a:lstStyle/>
          <a:p>
            <a:fld id="{0F97AFA4-98C7-4916-9B69-0BAD226ACD94}" type="slidenum">
              <a:rPr lang="en-US" smtClean="0"/>
              <a:t>51</a:t>
            </a:fld>
            <a:endParaRPr lang="en-US"/>
          </a:p>
        </p:txBody>
      </p:sp>
      <p:pic>
        <p:nvPicPr>
          <p:cNvPr id="5" name="Picture 4" descr="Không có mô tả.">
            <a:extLst>
              <a:ext uri="{FF2B5EF4-FFF2-40B4-BE49-F238E27FC236}">
                <a16:creationId xmlns:a16="http://schemas.microsoft.com/office/drawing/2014/main" id="{EE4119D0-16DB-4460-BC37-F4304A4774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926" y="1121704"/>
            <a:ext cx="7210646" cy="3869395"/>
          </a:xfrm>
          <a:prstGeom prst="rect">
            <a:avLst/>
          </a:prstGeom>
          <a:noFill/>
          <a:ln>
            <a:noFill/>
          </a:ln>
        </p:spPr>
      </p:pic>
      <p:sp>
        <p:nvSpPr>
          <p:cNvPr id="7" name="TextBox 6">
            <a:extLst>
              <a:ext uri="{FF2B5EF4-FFF2-40B4-BE49-F238E27FC236}">
                <a16:creationId xmlns:a16="http://schemas.microsoft.com/office/drawing/2014/main" id="{24D63F54-B809-4636-A551-C292BFED72F4}"/>
              </a:ext>
            </a:extLst>
          </p:cNvPr>
          <p:cNvSpPr txBox="1"/>
          <p:nvPr/>
        </p:nvSpPr>
        <p:spPr>
          <a:xfrm>
            <a:off x="1180214" y="448623"/>
            <a:ext cx="4572000"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Form mua hàng</a:t>
            </a:r>
            <a:endParaRPr lang="en-US" sz="3000">
              <a:solidFill>
                <a:schemeClr val="tx1"/>
              </a:solidFill>
            </a:endParaRPr>
          </a:p>
        </p:txBody>
      </p:sp>
    </p:spTree>
    <p:extLst>
      <p:ext uri="{BB962C8B-B14F-4D97-AF65-F5344CB8AC3E}">
        <p14:creationId xmlns:p14="http://schemas.microsoft.com/office/powerpoint/2010/main" val="3632300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3B15D3-511C-4C14-B578-2B854AD5B015}"/>
              </a:ext>
            </a:extLst>
          </p:cNvPr>
          <p:cNvSpPr>
            <a:spLocks noGrp="1"/>
          </p:cNvSpPr>
          <p:nvPr>
            <p:ph type="sldNum" sz="quarter" idx="12"/>
          </p:nvPr>
        </p:nvSpPr>
        <p:spPr/>
        <p:txBody>
          <a:bodyPr/>
          <a:lstStyle/>
          <a:p>
            <a:fld id="{0F97AFA4-98C7-4916-9B69-0BAD226ACD94}" type="slidenum">
              <a:rPr lang="en-US" smtClean="0"/>
              <a:t>52</a:t>
            </a:fld>
            <a:endParaRPr lang="en-US"/>
          </a:p>
        </p:txBody>
      </p:sp>
      <p:pic>
        <p:nvPicPr>
          <p:cNvPr id="5" name="Picture 4" descr="Không có mô tả.">
            <a:extLst>
              <a:ext uri="{FF2B5EF4-FFF2-40B4-BE49-F238E27FC236}">
                <a16:creationId xmlns:a16="http://schemas.microsoft.com/office/drawing/2014/main" id="{38B109EA-F04E-404A-A78D-2603728333E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301" y="1066586"/>
            <a:ext cx="6992679" cy="3924514"/>
          </a:xfrm>
          <a:prstGeom prst="rect">
            <a:avLst/>
          </a:prstGeom>
          <a:noFill/>
          <a:ln>
            <a:noFill/>
          </a:ln>
        </p:spPr>
      </p:pic>
      <p:sp>
        <p:nvSpPr>
          <p:cNvPr id="7" name="TextBox 6">
            <a:extLst>
              <a:ext uri="{FF2B5EF4-FFF2-40B4-BE49-F238E27FC236}">
                <a16:creationId xmlns:a16="http://schemas.microsoft.com/office/drawing/2014/main" id="{F765153A-187B-41D1-8392-BD725040B939}"/>
              </a:ext>
            </a:extLst>
          </p:cNvPr>
          <p:cNvSpPr txBox="1"/>
          <p:nvPr/>
        </p:nvSpPr>
        <p:spPr>
          <a:xfrm>
            <a:off x="1251098" y="455713"/>
            <a:ext cx="4572000"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Form quản lý phụ tùng xe</a:t>
            </a:r>
            <a:endParaRPr lang="en-US" sz="3000">
              <a:solidFill>
                <a:schemeClr val="tx1"/>
              </a:solidFill>
            </a:endParaRPr>
          </a:p>
        </p:txBody>
      </p:sp>
    </p:spTree>
    <p:extLst>
      <p:ext uri="{BB962C8B-B14F-4D97-AF65-F5344CB8AC3E}">
        <p14:creationId xmlns:p14="http://schemas.microsoft.com/office/powerpoint/2010/main" val="1568731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1B1FE7-5411-44AB-8F91-CDDF42582B43}"/>
              </a:ext>
            </a:extLst>
          </p:cNvPr>
          <p:cNvSpPr>
            <a:spLocks noGrp="1"/>
          </p:cNvSpPr>
          <p:nvPr>
            <p:ph type="sldNum" sz="quarter" idx="12"/>
          </p:nvPr>
        </p:nvSpPr>
        <p:spPr/>
        <p:txBody>
          <a:bodyPr/>
          <a:lstStyle/>
          <a:p>
            <a:fld id="{0F97AFA4-98C7-4916-9B69-0BAD226ACD94}" type="slidenum">
              <a:rPr lang="en-US" smtClean="0"/>
              <a:t>53</a:t>
            </a:fld>
            <a:endParaRPr lang="en-US"/>
          </a:p>
        </p:txBody>
      </p:sp>
      <p:pic>
        <p:nvPicPr>
          <p:cNvPr id="5" name="Picture 4">
            <a:extLst>
              <a:ext uri="{FF2B5EF4-FFF2-40B4-BE49-F238E27FC236}">
                <a16:creationId xmlns:a16="http://schemas.microsoft.com/office/drawing/2014/main" id="{90916D67-AA82-46BC-887A-3BACC16D80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3632" y="1026481"/>
            <a:ext cx="7019261" cy="3871584"/>
          </a:xfrm>
          <a:prstGeom prst="rect">
            <a:avLst/>
          </a:prstGeom>
        </p:spPr>
      </p:pic>
      <p:sp>
        <p:nvSpPr>
          <p:cNvPr id="7" name="TextBox 6">
            <a:extLst>
              <a:ext uri="{FF2B5EF4-FFF2-40B4-BE49-F238E27FC236}">
                <a16:creationId xmlns:a16="http://schemas.microsoft.com/office/drawing/2014/main" id="{E8B702F3-4723-40D5-B776-55FBA6F2AB25}"/>
              </a:ext>
            </a:extLst>
          </p:cNvPr>
          <p:cNvSpPr txBox="1"/>
          <p:nvPr/>
        </p:nvSpPr>
        <p:spPr>
          <a:xfrm>
            <a:off x="1238693" y="448624"/>
            <a:ext cx="4572000" cy="553998"/>
          </a:xfrm>
          <a:prstGeom prst="rect">
            <a:avLst/>
          </a:prstGeom>
          <a:noFill/>
        </p:spPr>
        <p:txBody>
          <a:bodyPr wrap="square">
            <a:spAutoFit/>
          </a:bodyPr>
          <a:lstStyle/>
          <a:p>
            <a:r>
              <a:rPr lang="en-US" sz="3000" i="1">
                <a:solidFill>
                  <a:schemeClr val="tx1"/>
                </a:solidFill>
                <a:effectLst/>
                <a:latin typeface="Times New Roman" panose="02020603050405020304" pitchFamily="18" charset="0"/>
                <a:ea typeface="Calibri" panose="020F0502020204030204" pitchFamily="34" charset="0"/>
              </a:rPr>
              <a:t>Form quản lý nhập hàng</a:t>
            </a:r>
            <a:endParaRPr lang="en-US" sz="3000">
              <a:solidFill>
                <a:schemeClr val="tx1"/>
              </a:solidFill>
            </a:endParaRPr>
          </a:p>
        </p:txBody>
      </p:sp>
    </p:spTree>
    <p:extLst>
      <p:ext uri="{BB962C8B-B14F-4D97-AF65-F5344CB8AC3E}">
        <p14:creationId xmlns:p14="http://schemas.microsoft.com/office/powerpoint/2010/main" val="298048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11426E-C2B4-481B-9AF8-6B713603E5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3C9A8149-088A-4E37-8187-86F2F665281F}"/>
              </a:ext>
            </a:extLst>
          </p:cNvPr>
          <p:cNvPicPr/>
          <p:nvPr/>
        </p:nvPicPr>
        <p:blipFill>
          <a:blip r:embed="rId2">
            <a:extLst>
              <a:ext uri="{28A0092B-C50C-407E-A947-70E740481C1C}">
                <a14:useLocalDpi xmlns:a14="http://schemas.microsoft.com/office/drawing/2010/main" val="0"/>
              </a:ext>
            </a:extLst>
          </a:blip>
          <a:stretch>
            <a:fillRect/>
          </a:stretch>
        </p:blipFill>
        <p:spPr>
          <a:xfrm>
            <a:off x="1207850" y="1296166"/>
            <a:ext cx="6728400" cy="3694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41;p17">
            <a:extLst>
              <a:ext uri="{FF2B5EF4-FFF2-40B4-BE49-F238E27FC236}">
                <a16:creationId xmlns:a16="http://schemas.microsoft.com/office/drawing/2014/main" id="{2BA1749E-D3FB-4AD8-A716-F9C93995E24C}"/>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latin typeface="Times New Roman" panose="02020603050405020304" pitchFamily="18" charset="0"/>
                <a:ea typeface="Tahoma" panose="020B0604030504040204" pitchFamily="34" charset="0"/>
                <a:cs typeface="Times New Roman" panose="02020603050405020304" pitchFamily="18" charset="0"/>
              </a:rPr>
              <a:t>USE CASE NGHIỆP VỤ</a:t>
            </a:r>
            <a:endParaRPr sz="300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06377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BFBD-3497-446D-9404-8E3E352ACC46}"/>
              </a:ext>
            </a:extLst>
          </p:cNvPr>
          <p:cNvSpPr>
            <a:spLocks noGrp="1"/>
          </p:cNvSpPr>
          <p:nvPr>
            <p:ph type="title"/>
          </p:nvPr>
        </p:nvSpPr>
        <p:spPr>
          <a:xfrm>
            <a:off x="1115701" y="751367"/>
            <a:ext cx="7822736" cy="453656"/>
          </a:xfrm>
        </p:spPr>
        <p:txBody>
          <a:bodyPr/>
          <a:lstStyle/>
          <a:p>
            <a:r>
              <a:rPr lang="en-US" sz="3000" i="1" spc="15">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i="1">
                <a:effectLst/>
                <a:latin typeface="Times New Roman" panose="02020603050405020304" pitchFamily="18" charset="0"/>
                <a:ea typeface="Calibri" panose="020F0502020204030204" pitchFamily="34" charset="0"/>
                <a:cs typeface="Times New Roman" panose="02020603050405020304" pitchFamily="18" charset="0"/>
              </a:rPr>
              <a:t>Sơ đồ hoạt động của Use case “Cửa hàng nhập hàng”</a:t>
            </a:r>
            <a:endParaRPr lang="en-US" sz="3000"/>
          </a:p>
        </p:txBody>
      </p:sp>
      <p:sp>
        <p:nvSpPr>
          <p:cNvPr id="4" name="Slide Number Placeholder 3">
            <a:extLst>
              <a:ext uri="{FF2B5EF4-FFF2-40B4-BE49-F238E27FC236}">
                <a16:creationId xmlns:a16="http://schemas.microsoft.com/office/drawing/2014/main" id="{4D96F0FC-5728-4332-AA74-01E88A1C4B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23F1AE62-97F5-41D1-BFCA-14EB634287CA}"/>
              </a:ext>
            </a:extLst>
          </p:cNvPr>
          <p:cNvPicPr/>
          <p:nvPr/>
        </p:nvPicPr>
        <p:blipFill>
          <a:blip r:embed="rId2">
            <a:extLst>
              <a:ext uri="{28A0092B-C50C-407E-A947-70E740481C1C}">
                <a14:useLocalDpi xmlns:a14="http://schemas.microsoft.com/office/drawing/2010/main" val="0"/>
              </a:ext>
            </a:extLst>
          </a:blip>
          <a:stretch>
            <a:fillRect/>
          </a:stretch>
        </p:blipFill>
        <p:spPr>
          <a:xfrm>
            <a:off x="2092143" y="1268819"/>
            <a:ext cx="5485327" cy="3621071"/>
          </a:xfrm>
          <a:prstGeom prst="rect">
            <a:avLst/>
          </a:prstGeom>
        </p:spPr>
      </p:pic>
    </p:spTree>
    <p:extLst>
      <p:ext uri="{BB962C8B-B14F-4D97-AF65-F5344CB8AC3E}">
        <p14:creationId xmlns:p14="http://schemas.microsoft.com/office/powerpoint/2010/main" val="4075155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320E-2E59-4F4A-B3F6-162DC199FE1E}"/>
              </a:ext>
            </a:extLst>
          </p:cNvPr>
          <p:cNvSpPr>
            <a:spLocks noGrp="1"/>
          </p:cNvSpPr>
          <p:nvPr>
            <p:ph type="title"/>
          </p:nvPr>
        </p:nvSpPr>
        <p:spPr>
          <a:xfrm>
            <a:off x="1207850" y="873148"/>
            <a:ext cx="7867398" cy="333657"/>
          </a:xfrm>
        </p:spPr>
        <p:txBody>
          <a:bodyPr/>
          <a:lstStyle/>
          <a:p>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 đồ hoạt động của use case “</a:t>
            </a:r>
            <a:r>
              <a:rPr lang="en-US" sz="3000" i="1" spc="1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 trình khách hàng mua hàng tại của hàng</a:t>
            </a:r>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a:solidFill>
                <a:schemeClr val="tx1"/>
              </a:solidFill>
            </a:endParaRPr>
          </a:p>
        </p:txBody>
      </p:sp>
      <p:sp>
        <p:nvSpPr>
          <p:cNvPr id="4" name="Slide Number Placeholder 3">
            <a:extLst>
              <a:ext uri="{FF2B5EF4-FFF2-40B4-BE49-F238E27FC236}">
                <a16:creationId xmlns:a16="http://schemas.microsoft.com/office/drawing/2014/main" id="{55677C1C-9D87-4528-8C48-F60B3D12E4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Picture 4">
            <a:extLst>
              <a:ext uri="{FF2B5EF4-FFF2-40B4-BE49-F238E27FC236}">
                <a16:creationId xmlns:a16="http://schemas.microsoft.com/office/drawing/2014/main" id="{6D821105-961B-4E1A-A77E-33E004F74671}"/>
              </a:ext>
            </a:extLst>
          </p:cNvPr>
          <p:cNvPicPr/>
          <p:nvPr/>
        </p:nvPicPr>
        <p:blipFill>
          <a:blip r:embed="rId2">
            <a:extLst>
              <a:ext uri="{28A0092B-C50C-407E-A947-70E740481C1C}">
                <a14:useLocalDpi xmlns:a14="http://schemas.microsoft.com/office/drawing/2010/main" val="0"/>
              </a:ext>
            </a:extLst>
          </a:blip>
          <a:stretch>
            <a:fillRect/>
          </a:stretch>
        </p:blipFill>
        <p:spPr>
          <a:xfrm>
            <a:off x="2062065" y="1475864"/>
            <a:ext cx="5884000" cy="3515235"/>
          </a:xfrm>
          <a:prstGeom prst="rect">
            <a:avLst/>
          </a:prstGeom>
        </p:spPr>
      </p:pic>
    </p:spTree>
    <p:extLst>
      <p:ext uri="{BB962C8B-B14F-4D97-AF65-F5344CB8AC3E}">
        <p14:creationId xmlns:p14="http://schemas.microsoft.com/office/powerpoint/2010/main" val="932384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0EB8-D08C-49F8-B260-C043BCD49400}"/>
              </a:ext>
            </a:extLst>
          </p:cNvPr>
          <p:cNvSpPr>
            <a:spLocks noGrp="1"/>
          </p:cNvSpPr>
          <p:nvPr>
            <p:ph type="title"/>
          </p:nvPr>
        </p:nvSpPr>
        <p:spPr>
          <a:xfrm>
            <a:off x="1207850" y="855506"/>
            <a:ext cx="7865266" cy="351300"/>
          </a:xfrm>
        </p:spPr>
        <p:txBody>
          <a:bodyPr/>
          <a:lstStyle/>
          <a:p>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 đồ hoạt động của Use case “</a:t>
            </a:r>
            <a:r>
              <a:rPr lang="en-US" sz="3000" i="1" spc="1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 trình</a:t>
            </a:r>
            <a:r>
              <a:rPr lang="vi-VN" sz="3000" i="1" spc="1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quản lý bảo hành</a:t>
            </a:r>
            <a:r>
              <a:rPr lang="en-US" sz="3000" i="1" spc="1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sản phẩm cho KH</a:t>
            </a:r>
            <a:r>
              <a:rPr lang="en-US" sz="300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a:solidFill>
                <a:schemeClr val="tx1"/>
              </a:solidFill>
            </a:endParaRPr>
          </a:p>
        </p:txBody>
      </p:sp>
      <p:sp>
        <p:nvSpPr>
          <p:cNvPr id="4" name="Slide Number Placeholder 3">
            <a:extLst>
              <a:ext uri="{FF2B5EF4-FFF2-40B4-BE49-F238E27FC236}">
                <a16:creationId xmlns:a16="http://schemas.microsoft.com/office/drawing/2014/main" id="{42E6E77C-37B5-4B25-A11B-9BA681AF5D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37C69FBF-332C-4B2B-988C-763CEC151F20}"/>
              </a:ext>
            </a:extLst>
          </p:cNvPr>
          <p:cNvPicPr/>
          <p:nvPr/>
        </p:nvPicPr>
        <p:blipFill>
          <a:blip r:embed="rId2"/>
          <a:stretch>
            <a:fillRect/>
          </a:stretch>
        </p:blipFill>
        <p:spPr>
          <a:xfrm>
            <a:off x="2083954" y="1482071"/>
            <a:ext cx="5351748" cy="3509029"/>
          </a:xfrm>
          <a:prstGeom prst="rect">
            <a:avLst/>
          </a:prstGeom>
        </p:spPr>
      </p:pic>
    </p:spTree>
    <p:extLst>
      <p:ext uri="{BB962C8B-B14F-4D97-AF65-F5344CB8AC3E}">
        <p14:creationId xmlns:p14="http://schemas.microsoft.com/office/powerpoint/2010/main" val="2724729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753</Words>
  <Application>Microsoft Office PowerPoint</Application>
  <PresentationFormat>On-screen Show (16:9)</PresentationFormat>
  <Paragraphs>127</Paragraphs>
  <Slides>53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Inria Sans Light</vt:lpstr>
      <vt:lpstr>Times New Roman</vt:lpstr>
      <vt:lpstr>Arial</vt:lpstr>
      <vt:lpstr>Saira SemiCondensed Medium</vt:lpstr>
      <vt:lpstr>Titillium Web</vt:lpstr>
      <vt:lpstr>Calibri</vt:lpstr>
      <vt:lpstr>Tahoma</vt:lpstr>
      <vt:lpstr>Gurney template</vt:lpstr>
      <vt:lpstr>TRƯỜNG ĐẠI HỌC CÔNG NGHIỆP THỰC PHẨM TPHCM KHOA CÔNG NGHỆ THÔNG TIN</vt:lpstr>
      <vt:lpstr>THÀNH VIÊN NHÓM</vt:lpstr>
      <vt:lpstr>GIỚI THIỆU ĐỀ TÀI</vt:lpstr>
      <vt:lpstr>MỤC ĐÍCH VÀ PHẠM VI ĐỀ TÀI </vt:lpstr>
      <vt:lpstr>CƠ CẤU TỔ CHỨC</vt:lpstr>
      <vt:lpstr>USE CASE NGHIỆP VỤ</vt:lpstr>
      <vt:lpstr>. Sơ đồ hoạt động của Use case “Cửa hàng nhập hàng”</vt:lpstr>
      <vt:lpstr>Sơ đồ hoạt động của use case “Quy trình khách hàng mua hàng tại của hàng”</vt:lpstr>
      <vt:lpstr>Sơ đồ hoạt động của Use case “Quy trình quản lý bảo hành sản phẩm cho KH”</vt:lpstr>
      <vt:lpstr>Sơ đồ hoạt động của Use case “ Quy trình đặt hàng online”</vt:lpstr>
      <vt:lpstr>Sơ đồ tuần tự use case “Cửa hàng nhập hàng”</vt:lpstr>
      <vt:lpstr>Sơ đồ tuần tự use case “Khách hàng mua hàng tại cửa hàng”</vt:lpstr>
      <vt:lpstr>Sơ đồ tuần tự use case “Khách hàng đặt hàng trên web”</vt:lpstr>
      <vt:lpstr>Sơ đồ tuần tự use case “Khách hàng đổi sản phẩm”</vt:lpstr>
      <vt:lpstr>USE CASE HỆ THỐNG</vt:lpstr>
      <vt:lpstr>SƠ ĐỒ LỚP MỨC PHÂN TÍCH</vt:lpstr>
      <vt:lpstr>SƠ ĐỒ MỨC THIẾT KẾ</vt:lpstr>
      <vt:lpstr>LƯỢC ĐỒ DIAGRAMS</vt:lpstr>
      <vt:lpstr>SƠ ĐỒ TUẦN TỰ CHỨC NĂNG ĐĂNG NHẬP</vt:lpstr>
      <vt:lpstr>SƠ ĐỒ TUẦN TỰ CHỨC NĂNG NHẬP HÀNG</vt:lpstr>
      <vt:lpstr>SƠ ĐỒ TUẦN TỰ CHỨC NĂNG BÁN HÀNG</vt:lpstr>
      <vt:lpstr>SƠ ĐỒ TUẦN TỰ CHỨC NĂNG BÁN HÀNG</vt:lpstr>
      <vt:lpstr>SƠ ĐỒ TUẦN TỰ CHỨC NĂNG ĐỔI HÀNG</vt:lpstr>
      <vt:lpstr>SƠ ĐỒ TUẦN TỰ CHỨC NĂNG ĐẶT HÀNG ONLINE</vt:lpstr>
      <vt:lpstr>Test Case</vt:lpstr>
      <vt:lpstr>Bước 1: Xác định Cause và Effect  </vt:lpstr>
      <vt:lpstr>Bước 2: Đồ thị nhân quả: </vt:lpstr>
      <vt:lpstr>PowerPoint Presentation</vt:lpstr>
      <vt:lpstr>   Bước 3: Lập bảng quyết định </vt:lpstr>
      <vt:lpstr>Bước 4: Chuyển đổi bảng quyết định thành Testcase</vt:lpstr>
      <vt:lpstr>PowerPoint Presentation</vt:lpstr>
      <vt:lpstr>Bước 5: Lập bảng Testdata -Testdata cho chức năng “Duyệt đơn hàng”: </vt:lpstr>
      <vt:lpstr>PowerPoint Presentation</vt:lpstr>
      <vt:lpstr>RÀNG BUỘC TOÀN VẸN</vt:lpstr>
      <vt:lpstr>RÀNG BUỘC TOÀN VẸN</vt:lpstr>
      <vt:lpstr>RÀNG BUỘC TOÀN VẸN</vt:lpstr>
      <vt:lpstr>RÀNG BUỘC TOÀN VẸN</vt:lpstr>
      <vt:lpstr>RÀNG BUỘC TOÀN VẸN</vt:lpstr>
      <vt:lpstr>RÀNG BUỘC TOÀN VẸN</vt:lpstr>
      <vt:lpstr>DEMO CHƯƠNG TRÌNH</vt:lpstr>
      <vt:lpstr>Website</vt:lpstr>
      <vt:lpstr>PowerPoint Presentation</vt:lpstr>
      <vt:lpstr>PowerPoint Presentation</vt:lpstr>
      <vt:lpstr>PowerPoint Presentation</vt:lpstr>
      <vt:lpstr>PowerPoint Presentation</vt:lpstr>
      <vt:lpstr>PowerPoint Presentation</vt:lpstr>
      <vt:lpstr>Form hệ thống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NGHIỆP THỰC PHẨM TPHCM KHOA CÔNG NGHỆ THÔNG TIN</dc:title>
  <cp:lastModifiedBy>PC</cp:lastModifiedBy>
  <cp:revision>26</cp:revision>
  <dcterms:modified xsi:type="dcterms:W3CDTF">2021-07-25T12:42:10Z</dcterms:modified>
</cp:coreProperties>
</file>